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720" r:id="rId1"/>
  </p:sldMasterIdLst>
  <p:notesMasterIdLst>
    <p:notesMasterId r:id="rId56"/>
  </p:notesMasterIdLst>
  <p:sldIdLst>
    <p:sldId id="256" r:id="rId2"/>
    <p:sldId id="368" r:id="rId3"/>
    <p:sldId id="258" r:id="rId4"/>
    <p:sldId id="354" r:id="rId5"/>
    <p:sldId id="382" r:id="rId6"/>
    <p:sldId id="356" r:id="rId7"/>
    <p:sldId id="357" r:id="rId8"/>
    <p:sldId id="383" r:id="rId9"/>
    <p:sldId id="275" r:id="rId10"/>
    <p:sldId id="291" r:id="rId11"/>
    <p:sldId id="292" r:id="rId12"/>
    <p:sldId id="262" r:id="rId13"/>
    <p:sldId id="318" r:id="rId14"/>
    <p:sldId id="384" r:id="rId15"/>
    <p:sldId id="385" r:id="rId16"/>
    <p:sldId id="388" r:id="rId17"/>
    <p:sldId id="386" r:id="rId18"/>
    <p:sldId id="403" r:id="rId19"/>
    <p:sldId id="404" r:id="rId20"/>
    <p:sldId id="405" r:id="rId21"/>
    <p:sldId id="409" r:id="rId22"/>
    <p:sldId id="410" r:id="rId23"/>
    <p:sldId id="266" r:id="rId24"/>
    <p:sldId id="293" r:id="rId25"/>
    <p:sldId id="389" r:id="rId26"/>
    <p:sldId id="306" r:id="rId27"/>
    <p:sldId id="307" r:id="rId28"/>
    <p:sldId id="308" r:id="rId29"/>
    <p:sldId id="309" r:id="rId30"/>
    <p:sldId id="310" r:id="rId31"/>
    <p:sldId id="311" r:id="rId32"/>
    <p:sldId id="312" r:id="rId33"/>
    <p:sldId id="313" r:id="rId34"/>
    <p:sldId id="315" r:id="rId35"/>
    <p:sldId id="371" r:id="rId36"/>
    <p:sldId id="316" r:id="rId37"/>
    <p:sldId id="390" r:id="rId38"/>
    <p:sldId id="391" r:id="rId39"/>
    <p:sldId id="392" r:id="rId40"/>
    <p:sldId id="393" r:id="rId41"/>
    <p:sldId id="394" r:id="rId42"/>
    <p:sldId id="395" r:id="rId43"/>
    <p:sldId id="398" r:id="rId44"/>
    <p:sldId id="399" r:id="rId45"/>
    <p:sldId id="400" r:id="rId46"/>
    <p:sldId id="401" r:id="rId47"/>
    <p:sldId id="402" r:id="rId48"/>
    <p:sldId id="407" r:id="rId49"/>
    <p:sldId id="408" r:id="rId50"/>
    <p:sldId id="396" r:id="rId51"/>
    <p:sldId id="397" r:id="rId52"/>
    <p:sldId id="369" r:id="rId53"/>
    <p:sldId id="370" r:id="rId54"/>
    <p:sldId id="314"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434" autoAdjust="0"/>
  </p:normalViewPr>
  <p:slideViewPr>
    <p:cSldViewPr snapToGrid="0">
      <p:cViewPr varScale="1">
        <p:scale>
          <a:sx n="70" d="100"/>
          <a:sy n="70" d="100"/>
        </p:scale>
        <p:origin x="714"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5D5D9E-692D-461F-B14B-760FF2CB9D58}" type="datetimeFigureOut">
              <a:rPr lang="en-IN" smtClean="0"/>
              <a:t>18-10-2021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3B9E1C-6B11-45CB-B9D7-0E7FEC416F9D}" type="slidenum">
              <a:rPr lang="en-IN" smtClean="0"/>
              <a:t>‹#›</a:t>
            </a:fld>
            <a:endParaRPr lang="en-IN"/>
          </a:p>
        </p:txBody>
      </p:sp>
    </p:spTree>
    <p:extLst>
      <p:ext uri="{BB962C8B-B14F-4D97-AF65-F5344CB8AC3E}">
        <p14:creationId xmlns:p14="http://schemas.microsoft.com/office/powerpoint/2010/main" val="1978480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403B9E1C-6B11-45CB-B9D7-0E7FEC416F9D}" type="slidenum">
              <a:rPr lang="en-IN" smtClean="0"/>
              <a:t>1</a:t>
            </a:fld>
            <a:endParaRPr lang="en-IN"/>
          </a:p>
        </p:txBody>
      </p:sp>
    </p:spTree>
    <p:extLst>
      <p:ext uri="{BB962C8B-B14F-4D97-AF65-F5344CB8AC3E}">
        <p14:creationId xmlns:p14="http://schemas.microsoft.com/office/powerpoint/2010/main" val="1090081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03B9E1C-6B11-45CB-B9D7-0E7FEC416F9D}" type="slidenum">
              <a:rPr lang="en-IN" smtClean="0"/>
              <a:t>3</a:t>
            </a:fld>
            <a:endParaRPr lang="en-IN" dirty="0"/>
          </a:p>
        </p:txBody>
      </p:sp>
    </p:spTree>
    <p:extLst>
      <p:ext uri="{BB962C8B-B14F-4D97-AF65-F5344CB8AC3E}">
        <p14:creationId xmlns:p14="http://schemas.microsoft.com/office/powerpoint/2010/main" val="3812334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2469B1F-AF70-46E9-9B6A-AAED6CD8AA21}" type="datetimeFigureOut">
              <a:rPr lang="en-US" smtClean="0"/>
              <a:t>10/18/2021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970E17-90EC-457A-8FF7-F9657C4FD578}" type="slidenum">
              <a:rPr lang="en-US" smtClean="0"/>
              <a:t>‹#›</a:t>
            </a:fld>
            <a:endParaRPr lang="en-US"/>
          </a:p>
        </p:txBody>
      </p:sp>
    </p:spTree>
    <p:extLst>
      <p:ext uri="{BB962C8B-B14F-4D97-AF65-F5344CB8AC3E}">
        <p14:creationId xmlns:p14="http://schemas.microsoft.com/office/powerpoint/2010/main" val="4120989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2469B1F-AF70-46E9-9B6A-AAED6CD8AA21}" type="datetimeFigureOut">
              <a:rPr lang="en-US" smtClean="0"/>
              <a:t>10/18/2021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970E17-90EC-457A-8FF7-F9657C4FD578}" type="slidenum">
              <a:rPr lang="en-US" smtClean="0"/>
              <a:t>‹#›</a:t>
            </a:fld>
            <a:endParaRPr lang="en-US"/>
          </a:p>
        </p:txBody>
      </p:sp>
    </p:spTree>
    <p:extLst>
      <p:ext uri="{BB962C8B-B14F-4D97-AF65-F5344CB8AC3E}">
        <p14:creationId xmlns:p14="http://schemas.microsoft.com/office/powerpoint/2010/main" val="3758917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2469B1F-AF70-46E9-9B6A-AAED6CD8AA21}" type="datetimeFigureOut">
              <a:rPr lang="en-US" smtClean="0"/>
              <a:t>10/18/2021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970E17-90EC-457A-8FF7-F9657C4FD578}" type="slidenum">
              <a:rPr lang="en-US" smtClean="0"/>
              <a:t>‹#›</a:t>
            </a:fld>
            <a:endParaRPr lang="en-US"/>
          </a:p>
        </p:txBody>
      </p:sp>
    </p:spTree>
    <p:extLst>
      <p:ext uri="{BB962C8B-B14F-4D97-AF65-F5344CB8AC3E}">
        <p14:creationId xmlns:p14="http://schemas.microsoft.com/office/powerpoint/2010/main" val="16108517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2469B1F-AF70-46E9-9B6A-AAED6CD8AA21}" type="datetimeFigureOut">
              <a:rPr lang="en-US" smtClean="0"/>
              <a:t>10/18/2021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970E17-90EC-457A-8FF7-F9657C4FD578}" type="slidenum">
              <a:rPr lang="en-US" smtClean="0"/>
              <a:t>‹#›</a:t>
            </a:fld>
            <a:endParaRPr lang="en-US"/>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4873638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2469B1F-AF70-46E9-9B6A-AAED6CD8AA21}" type="datetimeFigureOut">
              <a:rPr lang="en-US" smtClean="0"/>
              <a:t>10/18/2021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970E17-90EC-457A-8FF7-F9657C4FD578}" type="slidenum">
              <a:rPr lang="en-US" smtClean="0"/>
              <a:t>‹#›</a:t>
            </a:fld>
            <a:endParaRPr lang="en-US"/>
          </a:p>
        </p:txBody>
      </p:sp>
    </p:spTree>
    <p:extLst>
      <p:ext uri="{BB962C8B-B14F-4D97-AF65-F5344CB8AC3E}">
        <p14:creationId xmlns:p14="http://schemas.microsoft.com/office/powerpoint/2010/main" val="10703873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2469B1F-AF70-46E9-9B6A-AAED6CD8AA21}" type="datetimeFigureOut">
              <a:rPr lang="en-US" smtClean="0"/>
              <a:t>10/18/2021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970E17-90EC-457A-8FF7-F9657C4FD578}" type="slidenum">
              <a:rPr lang="en-US" smtClean="0"/>
              <a:t>‹#›</a:t>
            </a:fld>
            <a:endParaRPr lang="en-US"/>
          </a:p>
        </p:txBody>
      </p:sp>
    </p:spTree>
    <p:extLst>
      <p:ext uri="{BB962C8B-B14F-4D97-AF65-F5344CB8AC3E}">
        <p14:creationId xmlns:p14="http://schemas.microsoft.com/office/powerpoint/2010/main" val="3318831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2469B1F-AF70-46E9-9B6A-AAED6CD8AA21}" type="datetimeFigureOut">
              <a:rPr lang="en-US" smtClean="0"/>
              <a:t>10/18/2021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970E17-90EC-457A-8FF7-F9657C4FD578}" type="slidenum">
              <a:rPr lang="en-US" smtClean="0"/>
              <a:t>‹#›</a:t>
            </a:fld>
            <a:endParaRPr lang="en-US"/>
          </a:p>
        </p:txBody>
      </p:sp>
    </p:spTree>
    <p:extLst>
      <p:ext uri="{BB962C8B-B14F-4D97-AF65-F5344CB8AC3E}">
        <p14:creationId xmlns:p14="http://schemas.microsoft.com/office/powerpoint/2010/main" val="25151111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2469B1F-AF70-46E9-9B6A-AAED6CD8AA21}" type="datetimeFigureOut">
              <a:rPr lang="en-US" smtClean="0"/>
              <a:t>10/18/2021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970E17-90EC-457A-8FF7-F9657C4FD578}" type="slidenum">
              <a:rPr lang="en-US" smtClean="0"/>
              <a:t>‹#›</a:t>
            </a:fld>
            <a:endParaRPr lang="en-US"/>
          </a:p>
        </p:txBody>
      </p:sp>
    </p:spTree>
    <p:extLst>
      <p:ext uri="{BB962C8B-B14F-4D97-AF65-F5344CB8AC3E}">
        <p14:creationId xmlns:p14="http://schemas.microsoft.com/office/powerpoint/2010/main" val="7466637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2469B1F-AF70-46E9-9B6A-AAED6CD8AA21}" type="datetimeFigureOut">
              <a:rPr lang="en-US" smtClean="0"/>
              <a:t>10/18/2021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970E17-90EC-457A-8FF7-F9657C4FD578}" type="slidenum">
              <a:rPr lang="en-US" smtClean="0"/>
              <a:t>‹#›</a:t>
            </a:fld>
            <a:endParaRPr lang="en-US"/>
          </a:p>
        </p:txBody>
      </p:sp>
    </p:spTree>
    <p:extLst>
      <p:ext uri="{BB962C8B-B14F-4D97-AF65-F5344CB8AC3E}">
        <p14:creationId xmlns:p14="http://schemas.microsoft.com/office/powerpoint/2010/main" val="2067587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2469B1F-AF70-46E9-9B6A-AAED6CD8AA21}" type="datetimeFigureOut">
              <a:rPr lang="en-US" smtClean="0"/>
              <a:t>10/18/2021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970E17-90EC-457A-8FF7-F9657C4FD578}" type="slidenum">
              <a:rPr lang="en-US" smtClean="0"/>
              <a:t>‹#›</a:t>
            </a:fld>
            <a:endParaRPr lang="en-US"/>
          </a:p>
        </p:txBody>
      </p:sp>
    </p:spTree>
    <p:extLst>
      <p:ext uri="{BB962C8B-B14F-4D97-AF65-F5344CB8AC3E}">
        <p14:creationId xmlns:p14="http://schemas.microsoft.com/office/powerpoint/2010/main" val="382204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2469B1F-AF70-46E9-9B6A-AAED6CD8AA21}" type="datetimeFigureOut">
              <a:rPr lang="en-US" smtClean="0"/>
              <a:t>10/18/2021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970E17-90EC-457A-8FF7-F9657C4FD578}" type="slidenum">
              <a:rPr lang="en-US" smtClean="0"/>
              <a:t>‹#›</a:t>
            </a:fld>
            <a:endParaRPr lang="en-US"/>
          </a:p>
        </p:txBody>
      </p:sp>
    </p:spTree>
    <p:extLst>
      <p:ext uri="{BB962C8B-B14F-4D97-AF65-F5344CB8AC3E}">
        <p14:creationId xmlns:p14="http://schemas.microsoft.com/office/powerpoint/2010/main" val="2563022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2469B1F-AF70-46E9-9B6A-AAED6CD8AA21}" type="datetimeFigureOut">
              <a:rPr lang="en-US" smtClean="0"/>
              <a:t>10/18/2021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970E17-90EC-457A-8FF7-F9657C4FD578}" type="slidenum">
              <a:rPr lang="en-US" smtClean="0"/>
              <a:t>‹#›</a:t>
            </a:fld>
            <a:endParaRPr lang="en-US"/>
          </a:p>
        </p:txBody>
      </p:sp>
    </p:spTree>
    <p:extLst>
      <p:ext uri="{BB962C8B-B14F-4D97-AF65-F5344CB8AC3E}">
        <p14:creationId xmlns:p14="http://schemas.microsoft.com/office/powerpoint/2010/main" val="3397317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2469B1F-AF70-46E9-9B6A-AAED6CD8AA21}" type="datetimeFigureOut">
              <a:rPr lang="en-US" smtClean="0"/>
              <a:t>10/18/2021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8970E17-90EC-457A-8FF7-F9657C4FD578}" type="slidenum">
              <a:rPr lang="en-US" smtClean="0"/>
              <a:t>‹#›</a:t>
            </a:fld>
            <a:endParaRPr lang="en-US"/>
          </a:p>
        </p:txBody>
      </p:sp>
    </p:spTree>
    <p:extLst>
      <p:ext uri="{BB962C8B-B14F-4D97-AF65-F5344CB8AC3E}">
        <p14:creationId xmlns:p14="http://schemas.microsoft.com/office/powerpoint/2010/main" val="248743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62469B1F-AF70-46E9-9B6A-AAED6CD8AA21}" type="datetimeFigureOut">
              <a:rPr lang="en-US" smtClean="0"/>
              <a:t>10/18/2021</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88970E17-90EC-457A-8FF7-F9657C4FD578}" type="slidenum">
              <a:rPr lang="en-US" smtClean="0"/>
              <a:t>‹#›</a:t>
            </a:fld>
            <a:endParaRPr lang="en-US"/>
          </a:p>
        </p:txBody>
      </p:sp>
    </p:spTree>
    <p:extLst>
      <p:ext uri="{BB962C8B-B14F-4D97-AF65-F5344CB8AC3E}">
        <p14:creationId xmlns:p14="http://schemas.microsoft.com/office/powerpoint/2010/main" val="2026971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62469B1F-AF70-46E9-9B6A-AAED6CD8AA21}" type="datetimeFigureOut">
              <a:rPr lang="en-US" smtClean="0"/>
              <a:t>10/18/2021</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88970E17-90EC-457A-8FF7-F9657C4FD578}" type="slidenum">
              <a:rPr lang="en-US" smtClean="0"/>
              <a:t>‹#›</a:t>
            </a:fld>
            <a:endParaRPr lang="en-US"/>
          </a:p>
        </p:txBody>
      </p:sp>
    </p:spTree>
    <p:extLst>
      <p:ext uri="{BB962C8B-B14F-4D97-AF65-F5344CB8AC3E}">
        <p14:creationId xmlns:p14="http://schemas.microsoft.com/office/powerpoint/2010/main" val="2372032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62469B1F-AF70-46E9-9B6A-AAED6CD8AA21}" type="datetimeFigureOut">
              <a:rPr lang="en-US" smtClean="0"/>
              <a:t>10/18/2021</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88970E17-90EC-457A-8FF7-F9657C4FD578}" type="slidenum">
              <a:rPr lang="en-US" smtClean="0"/>
              <a:t>‹#›</a:t>
            </a:fld>
            <a:endParaRPr lang="en-US"/>
          </a:p>
        </p:txBody>
      </p:sp>
    </p:spTree>
    <p:extLst>
      <p:ext uri="{BB962C8B-B14F-4D97-AF65-F5344CB8AC3E}">
        <p14:creationId xmlns:p14="http://schemas.microsoft.com/office/powerpoint/2010/main" val="2581578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2469B1F-AF70-46E9-9B6A-AAED6CD8AA21}" type="datetimeFigureOut">
              <a:rPr lang="en-US" smtClean="0"/>
              <a:t>10/18/2021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970E17-90EC-457A-8FF7-F9657C4FD578}" type="slidenum">
              <a:rPr lang="en-US" smtClean="0"/>
              <a:t>‹#›</a:t>
            </a:fld>
            <a:endParaRPr lang="en-US"/>
          </a:p>
        </p:txBody>
      </p:sp>
    </p:spTree>
    <p:extLst>
      <p:ext uri="{BB962C8B-B14F-4D97-AF65-F5344CB8AC3E}">
        <p14:creationId xmlns:p14="http://schemas.microsoft.com/office/powerpoint/2010/main" val="583568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2469B1F-AF70-46E9-9B6A-AAED6CD8AA21}" type="datetimeFigureOut">
              <a:rPr lang="en-US" smtClean="0"/>
              <a:t>10/18/2021</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88970E17-90EC-457A-8FF7-F9657C4FD578}" type="slidenum">
              <a:rPr lang="en-US" smtClean="0"/>
              <a:t>‹#›</a:t>
            </a:fld>
            <a:endParaRPr lang="en-US"/>
          </a:p>
        </p:txBody>
      </p:sp>
    </p:spTree>
    <p:extLst>
      <p:ext uri="{BB962C8B-B14F-4D97-AF65-F5344CB8AC3E}">
        <p14:creationId xmlns:p14="http://schemas.microsoft.com/office/powerpoint/2010/main" val="2349739381"/>
      </p:ext>
    </p:extLst>
  </p:cSld>
  <p:clrMap bg1="dk1" tx1="lt1" bg2="dk2" tx2="lt2" accent1="accent1" accent2="accent2" accent3="accent3" accent4="accent4" accent5="accent5" accent6="accent6" hlink="hlink" folHlink="folHlink"/>
  <p:sldLayoutIdLst>
    <p:sldLayoutId id="2147484721" r:id="rId1"/>
    <p:sldLayoutId id="2147484722" r:id="rId2"/>
    <p:sldLayoutId id="2147484723" r:id="rId3"/>
    <p:sldLayoutId id="2147484724" r:id="rId4"/>
    <p:sldLayoutId id="2147484725" r:id="rId5"/>
    <p:sldLayoutId id="2147484726" r:id="rId6"/>
    <p:sldLayoutId id="2147484727" r:id="rId7"/>
    <p:sldLayoutId id="2147484728" r:id="rId8"/>
    <p:sldLayoutId id="2147484729" r:id="rId9"/>
    <p:sldLayoutId id="2147484730" r:id="rId10"/>
    <p:sldLayoutId id="2147484731" r:id="rId11"/>
    <p:sldLayoutId id="2147484732" r:id="rId12"/>
    <p:sldLayoutId id="2147484733" r:id="rId13"/>
    <p:sldLayoutId id="2147484734" r:id="rId14"/>
    <p:sldLayoutId id="2147484735" r:id="rId15"/>
    <p:sldLayoutId id="2147484736" r:id="rId16"/>
    <p:sldLayoutId id="214748473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hyperlink" Target="https://courses.analyticsvidhya.com/courses/naive-bayes?utm_source=blog&amp;utm_medium=naive-bayes-explained"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4"/>
          <p:cNvSpPr>
            <a:spLocks noChangeArrowheads="1"/>
          </p:cNvSpPr>
          <p:nvPr/>
        </p:nvSpPr>
        <p:spPr bwMode="auto">
          <a:xfrm>
            <a:off x="2752733" y="1905000"/>
            <a:ext cx="8001000" cy="1752600"/>
          </a:xfrm>
          <a:prstGeom prst="roundRect">
            <a:avLst>
              <a:gd name="adj" fmla="val 16667"/>
            </a:avLst>
          </a:prstGeom>
          <a:noFill/>
          <a:ln>
            <a:noFill/>
          </a:ln>
          <a:effectLst/>
        </p:spPr>
        <p:txBody>
          <a:bodyPr wrap="none" anchor="ctr"/>
          <a:lstStyle/>
          <a:p>
            <a:pPr eaLnBrk="1" hangingPunct="1">
              <a:buClr>
                <a:srgbClr val="000000"/>
              </a:buClr>
              <a:buSzPct val="100000"/>
              <a:buFont typeface="Times New Roman" panose="02020603050405020304" pitchFamily="18" charset="0"/>
              <a:buNone/>
            </a:pPr>
            <a:endParaRPr lang="en-IN" altLang="en-US" dirty="0"/>
          </a:p>
        </p:txBody>
      </p:sp>
      <p:sp>
        <p:nvSpPr>
          <p:cNvPr id="17" name="Text Box 5"/>
          <p:cNvSpPr txBox="1">
            <a:spLocks noChangeArrowheads="1"/>
          </p:cNvSpPr>
          <p:nvPr/>
        </p:nvSpPr>
        <p:spPr bwMode="auto">
          <a:xfrm>
            <a:off x="1165274" y="2286000"/>
            <a:ext cx="9861451" cy="2743200"/>
          </a:xfrm>
          <a:prstGeom prst="rect">
            <a:avLst/>
          </a:prstGeom>
          <a:noFill/>
          <a:ln w="9525">
            <a:solidFill>
              <a:srgbClr val="3465A4"/>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Calibri" panose="020F0502020204030204" pitchFamily="34" charset="0"/>
                <a:ea typeface="Droid Sans Fallback" charset="0"/>
                <a:cs typeface="Droid Sans Fallback"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ea typeface="Droid Sans Fallback" charset="0"/>
                <a:cs typeface="Droid Sans Fallback"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alibri" panose="020F0502020204030204" pitchFamily="34" charset="0"/>
                <a:ea typeface="Droid Sans Fallback" charset="0"/>
                <a:cs typeface="Droid Sans Fallback"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9pPr>
          </a:lstStyle>
          <a:p>
            <a:pPr algn="ctr"/>
            <a:r>
              <a:rPr lang="en-IN" sz="3600" b="1" dirty="0">
                <a:latin typeface="Times New Roman" panose="02020603050405020304" pitchFamily="18" charset="0"/>
                <a:cs typeface="Times New Roman" panose="02020603050405020304" pitchFamily="18" charset="0"/>
              </a:rPr>
              <a:t>FAKE REVIEWS DETECTION USING SUPERVISED MACHINE</a:t>
            </a:r>
          </a:p>
          <a:p>
            <a:pPr algn="ctr"/>
            <a:r>
              <a:rPr lang="en-IN" sz="3600" b="1" dirty="0">
                <a:latin typeface="Times New Roman" panose="02020603050405020304" pitchFamily="18" charset="0"/>
                <a:cs typeface="Times New Roman" panose="02020603050405020304" pitchFamily="18" charset="0"/>
              </a:rPr>
              <a:t>LEARNING</a:t>
            </a:r>
          </a:p>
        </p:txBody>
      </p:sp>
      <p:sp>
        <p:nvSpPr>
          <p:cNvPr id="19" name="Rounded Rectangle 1"/>
          <p:cNvSpPr>
            <a:spLocks noChangeArrowheads="1"/>
          </p:cNvSpPr>
          <p:nvPr/>
        </p:nvSpPr>
        <p:spPr bwMode="auto">
          <a:xfrm>
            <a:off x="1073134" y="210972"/>
            <a:ext cx="6786555" cy="960048"/>
          </a:xfrm>
          <a:prstGeom prst="roundRect">
            <a:avLst>
              <a:gd name="adj" fmla="val 16667"/>
            </a:avLst>
          </a:prstGeom>
          <a:noFill/>
          <a:ln>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p:spPr>
        <p:style>
          <a:lnRef idx="2">
            <a:schemeClr val="accent2"/>
          </a:lnRef>
          <a:fillRef idx="1">
            <a:schemeClr val="lt1"/>
          </a:fillRef>
          <a:effectRef idx="0">
            <a:schemeClr val="accent2"/>
          </a:effectRef>
          <a:fontRef idx="minor">
            <a:schemeClr val="dk1"/>
          </a:fontRef>
        </p:style>
        <p:txBody>
          <a:bodyPr/>
          <a:lstStyle/>
          <a:p>
            <a:pPr>
              <a:buClr>
                <a:srgbClr val="000000"/>
              </a:buClr>
              <a:buSzPct val="100000"/>
            </a:pPr>
            <a:r>
              <a:rPr lang="en-US" altLang="en-US" sz="2400" b="1" dirty="0">
                <a:solidFill>
                  <a:schemeClr val="tx1"/>
                </a:solidFill>
                <a:latin typeface="Times New Roman" panose="02020603050405020304" pitchFamily="18" charset="0"/>
                <a:cs typeface="Times New Roman" panose="02020603050405020304" pitchFamily="18" charset="0"/>
              </a:rPr>
              <a:t>Domain  D</a:t>
            </a:r>
            <a:r>
              <a:rPr lang="en-US" altLang="en-US" sz="2400" b="1" dirty="0" smtClean="0">
                <a:solidFill>
                  <a:schemeClr val="tx1"/>
                </a:solidFill>
                <a:latin typeface="Times New Roman" panose="02020603050405020304" pitchFamily="18" charset="0"/>
                <a:cs typeface="Times New Roman" panose="02020603050405020304" pitchFamily="18" charset="0"/>
              </a:rPr>
              <a:t>L</a:t>
            </a:r>
            <a:endParaRPr lang="en-US" altLang="en-US" sz="2400" b="1" dirty="0">
              <a:solidFill>
                <a:schemeClr val="tx1"/>
              </a:solidFill>
              <a:latin typeface="Times New Roman" panose="02020603050405020304" pitchFamily="18" charset="0"/>
              <a:cs typeface="Times New Roman" panose="02020603050405020304" pitchFamily="18" charset="0"/>
            </a:endParaRPr>
          </a:p>
          <a:p>
            <a:pPr>
              <a:buClr>
                <a:srgbClr val="000000"/>
              </a:buClr>
              <a:buSzPct val="100000"/>
            </a:pPr>
            <a:r>
              <a:rPr lang="en-US" altLang="en-US" sz="2400" b="1" dirty="0">
                <a:solidFill>
                  <a:schemeClr val="tx1"/>
                </a:solidFill>
                <a:latin typeface="Times New Roman" panose="02020603050405020304" pitchFamily="18" charset="0"/>
                <a:cs typeface="Times New Roman" panose="02020603050405020304" pitchFamily="18" charset="0"/>
              </a:rPr>
              <a:t>Technology: Python</a:t>
            </a:r>
          </a:p>
        </p:txBody>
      </p:sp>
    </p:spTree>
    <p:extLst>
      <p:ext uri="{BB962C8B-B14F-4D97-AF65-F5344CB8AC3E}">
        <p14:creationId xmlns:p14="http://schemas.microsoft.com/office/powerpoint/2010/main" val="114447257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6182" y="500063"/>
            <a:ext cx="5562600" cy="659998"/>
          </a:xfrm>
        </p:spPr>
        <p:txBody>
          <a:bodyPr>
            <a:normAutofit/>
          </a:bodyPr>
          <a:lstStyle/>
          <a:p>
            <a:pPr algn="ctr"/>
            <a:r>
              <a:rPr lang="en-IN" sz="3600" b="1" dirty="0">
                <a:latin typeface="Times New Roman" panose="02020603050405020304" pitchFamily="18" charset="0"/>
                <a:cs typeface="Times New Roman" panose="02020603050405020304" pitchFamily="18" charset="0"/>
              </a:rPr>
              <a:t>DISADVANTAGES</a:t>
            </a:r>
          </a:p>
        </p:txBody>
      </p:sp>
      <p:sp>
        <p:nvSpPr>
          <p:cNvPr id="5" name="Content Placeholder 2"/>
          <p:cNvSpPr txBox="1">
            <a:spLocks/>
          </p:cNvSpPr>
          <p:nvPr/>
        </p:nvSpPr>
        <p:spPr>
          <a:xfrm>
            <a:off x="3344373" y="2342889"/>
            <a:ext cx="5032198" cy="246712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0" algn="just">
              <a:lnSpc>
                <a:spcPct val="150000"/>
              </a:lnSpc>
            </a:pPr>
            <a:r>
              <a:rPr lang="en-US" dirty="0">
                <a:solidFill>
                  <a:schemeClr val="tx1"/>
                </a:solidFill>
                <a:latin typeface="Times New Roman" panose="02020603050405020304" pitchFamily="18" charset="0"/>
                <a:cs typeface="Times New Roman" panose="02020603050405020304" pitchFamily="18" charset="0"/>
              </a:rPr>
              <a:t>	Low Accuracy</a:t>
            </a:r>
          </a:p>
          <a:p>
            <a:pPr algn="just">
              <a:lnSpc>
                <a:spcPct val="150000"/>
              </a:lnSpc>
            </a:pPr>
            <a:r>
              <a:rPr lang="en-US" dirty="0">
                <a:solidFill>
                  <a:schemeClr val="tx1"/>
                </a:solidFill>
                <a:latin typeface="Times New Roman" panose="02020603050405020304" pitchFamily="18" charset="0"/>
                <a:cs typeface="Times New Roman" panose="02020603050405020304" pitchFamily="18" charset="0"/>
              </a:rPr>
              <a:t>	High complexity</a:t>
            </a:r>
          </a:p>
          <a:p>
            <a:pPr algn="just">
              <a:lnSpc>
                <a:spcPct val="150000"/>
              </a:lnSpc>
            </a:pPr>
            <a:r>
              <a:rPr lang="en-US" dirty="0">
                <a:solidFill>
                  <a:schemeClr val="tx1"/>
                </a:solidFill>
                <a:latin typeface="Times New Roman" panose="02020603050405020304" pitchFamily="18" charset="0"/>
                <a:cs typeface="Times New Roman" panose="02020603050405020304" pitchFamily="18" charset="0"/>
              </a:rPr>
              <a:t>	Highly inefficient.</a:t>
            </a:r>
          </a:p>
          <a:p>
            <a:pPr lvl="0" algn="just"/>
            <a:r>
              <a:rPr lang="en-US" dirty="0">
                <a:solidFill>
                  <a:schemeClr val="tx1"/>
                </a:solidFill>
                <a:latin typeface="Times New Roman" panose="02020603050405020304" pitchFamily="18" charset="0"/>
                <a:cs typeface="Times New Roman" panose="02020603050405020304" pitchFamily="18" charset="0"/>
              </a:rPr>
              <a:t>	Requires skilled persons</a:t>
            </a:r>
            <a:endParaRPr lang="en-IN" dirty="0">
              <a:solidFill>
                <a:schemeClr val="tx1"/>
              </a:solidFill>
              <a:latin typeface="Times New Roman" panose="02020603050405020304" pitchFamily="18" charset="0"/>
              <a:cs typeface="Times New Roman" panose="02020603050405020304" pitchFamily="18" charset="0"/>
            </a:endParaRPr>
          </a:p>
          <a:p>
            <a:pPr algn="just">
              <a:lnSpc>
                <a:spcPct val="150000"/>
              </a:lnSpc>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19818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6697" y="479683"/>
            <a:ext cx="6279315" cy="789559"/>
          </a:xfrm>
        </p:spPr>
        <p:txBody>
          <a:bodyPr>
            <a:normAutofit/>
          </a:bodyPr>
          <a:lstStyle/>
          <a:p>
            <a:pPr algn="ctr"/>
            <a:r>
              <a:rPr lang="en-IN" sz="3600" b="1" dirty="0">
                <a:latin typeface="Times New Roman" panose="02020603050405020304" pitchFamily="18" charset="0"/>
                <a:cs typeface="Times New Roman" panose="02020603050405020304" pitchFamily="18" charset="0"/>
              </a:rPr>
              <a:t>PROPOSED SYSTEM</a:t>
            </a:r>
          </a:p>
        </p:txBody>
      </p:sp>
      <p:sp>
        <p:nvSpPr>
          <p:cNvPr id="5" name="Content Placeholder 2"/>
          <p:cNvSpPr txBox="1">
            <a:spLocks/>
          </p:cNvSpPr>
          <p:nvPr/>
        </p:nvSpPr>
        <p:spPr>
          <a:xfrm>
            <a:off x="287225" y="1975513"/>
            <a:ext cx="11354936" cy="366783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just">
              <a:lnSpc>
                <a:spcPct val="150000"/>
              </a:lnSpc>
            </a:pPr>
            <a:r>
              <a:rPr lang="en-IN" dirty="0">
                <a:solidFill>
                  <a:schemeClr val="tx1"/>
                </a:solidFill>
                <a:latin typeface="Times New Roman" panose="02020603050405020304" pitchFamily="18" charset="0"/>
                <a:cs typeface="Times New Roman" panose="02020603050405020304" pitchFamily="18" charset="0"/>
              </a:rPr>
              <a:t>We propose this application that can be considered a useful system since it helps to reduce the limitations obtained from traditional and other existing methods. </a:t>
            </a:r>
            <a:endParaRPr lang="en-IN" dirty="0" smtClean="0">
              <a:solidFill>
                <a:schemeClr val="tx1"/>
              </a:solidFill>
              <a:latin typeface="Times New Roman" panose="02020603050405020304" pitchFamily="18" charset="0"/>
              <a:cs typeface="Times New Roman" panose="02020603050405020304" pitchFamily="18" charset="0"/>
            </a:endParaRPr>
          </a:p>
          <a:p>
            <a:pPr algn="just">
              <a:lnSpc>
                <a:spcPct val="150000"/>
              </a:lnSpc>
            </a:pPr>
            <a:r>
              <a:rPr lang="en-IN" dirty="0" smtClean="0">
                <a:solidFill>
                  <a:schemeClr val="tx1"/>
                </a:solidFill>
                <a:latin typeface="Times New Roman" panose="02020603050405020304" pitchFamily="18" charset="0"/>
                <a:cs typeface="Times New Roman" panose="02020603050405020304" pitchFamily="18" charset="0"/>
              </a:rPr>
              <a:t>The </a:t>
            </a:r>
            <a:r>
              <a:rPr lang="en-IN" dirty="0">
                <a:solidFill>
                  <a:schemeClr val="tx1"/>
                </a:solidFill>
                <a:latin typeface="Times New Roman" panose="02020603050405020304" pitchFamily="18" charset="0"/>
                <a:cs typeface="Times New Roman" panose="02020603050405020304" pitchFamily="18" charset="0"/>
              </a:rPr>
              <a:t>objective of this study to develop fast and reliable method which detects and estimates anaemia accurately. </a:t>
            </a:r>
            <a:endParaRPr lang="en-IN" dirty="0" smtClean="0">
              <a:solidFill>
                <a:schemeClr val="tx1"/>
              </a:solidFill>
              <a:latin typeface="Times New Roman" panose="02020603050405020304" pitchFamily="18" charset="0"/>
              <a:cs typeface="Times New Roman" panose="02020603050405020304" pitchFamily="18" charset="0"/>
            </a:endParaRPr>
          </a:p>
          <a:p>
            <a:pPr algn="just">
              <a:lnSpc>
                <a:spcPct val="150000"/>
              </a:lnSpc>
            </a:pPr>
            <a:r>
              <a:rPr lang="en-IN" dirty="0" smtClean="0">
                <a:solidFill>
                  <a:schemeClr val="tx1"/>
                </a:solidFill>
                <a:latin typeface="Times New Roman" panose="02020603050405020304" pitchFamily="18" charset="0"/>
                <a:cs typeface="Times New Roman" panose="02020603050405020304" pitchFamily="18" charset="0"/>
              </a:rPr>
              <a:t>To </a:t>
            </a:r>
            <a:r>
              <a:rPr lang="en-IN" dirty="0">
                <a:solidFill>
                  <a:schemeClr val="tx1"/>
                </a:solidFill>
                <a:latin typeface="Times New Roman" panose="02020603050405020304" pitchFamily="18" charset="0"/>
                <a:cs typeface="Times New Roman" panose="02020603050405020304" pitchFamily="18" charset="0"/>
              </a:rPr>
              <a:t>design this system is we used a powerful algorithm in a based Python environment with Django frame work.</a:t>
            </a:r>
          </a:p>
        </p:txBody>
      </p:sp>
    </p:spTree>
    <p:extLst>
      <p:ext uri="{BB962C8B-B14F-4D97-AF65-F5344CB8AC3E}">
        <p14:creationId xmlns:p14="http://schemas.microsoft.com/office/powerpoint/2010/main" val="357404989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595052" y="310769"/>
            <a:ext cx="4427834" cy="953807"/>
          </a:xfrm>
          <a:prstGeom prst="rect">
            <a:avLst/>
          </a:prstGeom>
        </p:spPr>
        <p:txBody>
          <a:bodyPr vert="horz" lIns="91440" tIns="45720" rIns="91440" bIns="45720" rtlCol="0" anchor="t">
            <a:normAutofit fontScale="85000" lnSpcReduction="10000"/>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en-US" b="1" dirty="0">
                <a:solidFill>
                  <a:schemeClr val="accent1"/>
                </a:solidFill>
                <a:latin typeface="Times New Roman" panose="02020603050405020304" pitchFamily="18" charset="0"/>
                <a:cs typeface="Times New Roman" panose="02020603050405020304" pitchFamily="18" charset="0"/>
              </a:rPr>
              <a:t/>
            </a:r>
            <a:br>
              <a:rPr lang="en-US" altLang="en-US" b="1" dirty="0">
                <a:solidFill>
                  <a:schemeClr val="accent1"/>
                </a:solidFill>
                <a:latin typeface="Times New Roman" panose="02020603050405020304" pitchFamily="18" charset="0"/>
                <a:cs typeface="Times New Roman" panose="02020603050405020304" pitchFamily="18" charset="0"/>
              </a:rPr>
            </a:br>
            <a:r>
              <a:rPr lang="en-US" altLang="en-US" b="1" dirty="0">
                <a:solidFill>
                  <a:schemeClr val="accent1"/>
                </a:solidFill>
                <a:latin typeface="Times New Roman" panose="02020603050405020304" pitchFamily="18" charset="0"/>
                <a:cs typeface="Times New Roman" panose="02020603050405020304" pitchFamily="18" charset="0"/>
              </a:rPr>
              <a:t>PROPOSED METHOD</a:t>
            </a:r>
            <a:endParaRPr lang="en-US" b="1" dirty="0">
              <a:solidFill>
                <a:schemeClr val="accent1"/>
              </a:solidFill>
              <a:latin typeface="Times New Roman" panose="02020603050405020304" pitchFamily="18" charset="0"/>
              <a:cs typeface="Times New Roman" panose="02020603050405020304" pitchFamily="18" charset="0"/>
            </a:endParaRPr>
          </a:p>
        </p:txBody>
      </p:sp>
      <p:sp>
        <p:nvSpPr>
          <p:cNvPr id="5" name="Content Placeholder 2"/>
          <p:cNvSpPr txBox="1">
            <a:spLocks/>
          </p:cNvSpPr>
          <p:nvPr/>
        </p:nvSpPr>
        <p:spPr>
          <a:xfrm>
            <a:off x="532262" y="346364"/>
            <a:ext cx="11124749" cy="571725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lvl="0"/>
            <a:endParaRPr lang="en-IN" dirty="0"/>
          </a:p>
        </p:txBody>
      </p:sp>
      <p:pic>
        <p:nvPicPr>
          <p:cNvPr id="7" name="Picture 6"/>
          <p:cNvPicPr/>
          <p:nvPr/>
        </p:nvPicPr>
        <p:blipFill>
          <a:blip r:embed="rId2"/>
          <a:stretch>
            <a:fillRect/>
          </a:stretch>
        </p:blipFill>
        <p:spPr>
          <a:xfrm>
            <a:off x="3309937" y="1419225"/>
            <a:ext cx="5572125" cy="4019550"/>
          </a:xfrm>
          <a:prstGeom prst="rect">
            <a:avLst/>
          </a:prstGeom>
        </p:spPr>
      </p:pic>
    </p:spTree>
    <p:extLst>
      <p:ext uri="{BB962C8B-B14F-4D97-AF65-F5344CB8AC3E}">
        <p14:creationId xmlns:p14="http://schemas.microsoft.com/office/powerpoint/2010/main" val="8682696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2672" y="642216"/>
            <a:ext cx="10515600" cy="1325563"/>
          </a:xfrm>
        </p:spPr>
        <p:txBody>
          <a:bodyPr>
            <a:normAutofit/>
          </a:bodyPr>
          <a:lstStyle/>
          <a:p>
            <a:pPr algn="ctr"/>
            <a:r>
              <a:rPr lang="en-IN" sz="3600" b="1" dirty="0">
                <a:latin typeface="Times New Roman" panose="02020603050405020304" pitchFamily="18" charset="0"/>
                <a:cs typeface="Times New Roman" panose="02020603050405020304" pitchFamily="18" charset="0"/>
              </a:rPr>
              <a:t>ADVANTAGES</a:t>
            </a:r>
          </a:p>
        </p:txBody>
      </p:sp>
      <p:sp>
        <p:nvSpPr>
          <p:cNvPr id="3" name="Content Placeholder 2"/>
          <p:cNvSpPr>
            <a:spLocks noGrp="1"/>
          </p:cNvSpPr>
          <p:nvPr>
            <p:ph idx="1"/>
          </p:nvPr>
        </p:nvSpPr>
        <p:spPr>
          <a:xfrm>
            <a:off x="3344373" y="2342889"/>
            <a:ext cx="5032198" cy="2467120"/>
          </a:xfrm>
        </p:spPr>
        <p:txBody>
          <a:bodyPr>
            <a:normAutofit fontScale="92500" lnSpcReduction="10000"/>
          </a:bodyPr>
          <a:lstStyle/>
          <a:p>
            <a:pPr lvl="0" algn="just">
              <a:lnSpc>
                <a:spcPct val="150000"/>
              </a:lnSpc>
            </a:pPr>
            <a:r>
              <a:rPr lang="en-US" sz="2400" dirty="0">
                <a:latin typeface="Times New Roman" panose="02020603050405020304" pitchFamily="18" charset="0"/>
                <a:cs typeface="Times New Roman" panose="02020603050405020304" pitchFamily="18" charset="0"/>
              </a:rPr>
              <a:t>	High efficiency.</a:t>
            </a:r>
          </a:p>
          <a:p>
            <a:pPr lvl="0" algn="just">
              <a:lnSpc>
                <a:spcPct val="150000"/>
              </a:lnSpc>
            </a:pPr>
            <a:r>
              <a:rPr lang="en-US" sz="2400" dirty="0">
                <a:latin typeface="Times New Roman" panose="02020603050405020304" pitchFamily="18" charset="0"/>
                <a:cs typeface="Times New Roman" panose="02020603050405020304" pitchFamily="18" charset="0"/>
              </a:rPr>
              <a:t>	Time Saving.</a:t>
            </a:r>
          </a:p>
          <a:p>
            <a:pPr lvl="0" algn="just">
              <a:lnSpc>
                <a:spcPct val="150000"/>
              </a:lnSpc>
            </a:pPr>
            <a:r>
              <a:rPr lang="en-US" sz="2400" dirty="0">
                <a:latin typeface="Times New Roman" panose="02020603050405020304" pitchFamily="18" charset="0"/>
                <a:cs typeface="Times New Roman" panose="02020603050405020304" pitchFamily="18" charset="0"/>
              </a:rPr>
              <a:t>	Inexpensive.</a:t>
            </a:r>
          </a:p>
          <a:p>
            <a:pPr lvl="0" algn="just">
              <a:lnSpc>
                <a:spcPct val="150000"/>
              </a:lnSpc>
            </a:pPr>
            <a:r>
              <a:rPr lang="en-US" sz="2400" dirty="0">
                <a:latin typeface="Times New Roman" panose="02020603050405020304" pitchFamily="18" charset="0"/>
                <a:cs typeface="Times New Roman" panose="02020603050405020304" pitchFamily="18" charset="0"/>
              </a:rPr>
              <a:t>	Low complexities.</a:t>
            </a:r>
          </a:p>
          <a:p>
            <a:pPr lvl="0" algn="just">
              <a:lnSpc>
                <a:spcPct val="150000"/>
              </a:lnSpc>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3574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6069" y="623248"/>
            <a:ext cx="4645293" cy="673290"/>
          </a:xfrm>
        </p:spPr>
        <p:txBody>
          <a:bodyPr>
            <a:noAutofit/>
          </a:bodyPr>
          <a:lstStyle/>
          <a:p>
            <a:pPr lvl="1" algn="l" defTabSz="457200" rtl="0">
              <a:spcBef>
                <a:spcPct val="0"/>
              </a:spcBef>
            </a:pPr>
            <a:r>
              <a:rPr lang="en-US" sz="3600" b="1" dirty="0" smtClean="0">
                <a:solidFill>
                  <a:schemeClr val="accent1"/>
                </a:solidFill>
                <a:latin typeface="Times New Roman" panose="02020603050405020304" pitchFamily="18" charset="0"/>
                <a:cs typeface="Times New Roman" panose="02020603050405020304" pitchFamily="18" charset="0"/>
              </a:rPr>
              <a:t>IMPLEMENTATION</a:t>
            </a:r>
            <a:r>
              <a:rPr lang="en-IN" sz="3600" dirty="0"/>
              <a:t/>
            </a:r>
            <a:br>
              <a:rPr lang="en-IN" sz="3600" dirty="0"/>
            </a:br>
            <a:endParaRPr lang="en-IN" sz="3600" dirty="0"/>
          </a:p>
        </p:txBody>
      </p:sp>
      <p:sp>
        <p:nvSpPr>
          <p:cNvPr id="3" name="Content Placeholder 2"/>
          <p:cNvSpPr>
            <a:spLocks noGrp="1"/>
          </p:cNvSpPr>
          <p:nvPr>
            <p:ph idx="1"/>
          </p:nvPr>
        </p:nvSpPr>
        <p:spPr>
          <a:xfrm>
            <a:off x="1540381" y="2133294"/>
            <a:ext cx="8596668" cy="3230275"/>
          </a:xfrm>
        </p:spPr>
        <p:txBody>
          <a:bodyPr>
            <a:normAutofit fontScale="85000" lnSpcReduction="20000"/>
          </a:bodyPr>
          <a:lstStyle/>
          <a:p>
            <a:r>
              <a:rPr lang="en-IN" dirty="0">
                <a:latin typeface="Times New Roman" panose="02020603050405020304" pitchFamily="18" charset="0"/>
                <a:cs typeface="Times New Roman" panose="02020603050405020304" pitchFamily="18" charset="0"/>
              </a:rPr>
              <a:t>Firstly, we have collected </a:t>
            </a:r>
            <a:r>
              <a:rPr lang="en-IN" dirty="0" smtClean="0">
                <a:latin typeface="Times New Roman" panose="02020603050405020304" pitchFamily="18" charset="0"/>
                <a:cs typeface="Times New Roman" panose="02020603050405020304" pitchFamily="18" charset="0"/>
              </a:rPr>
              <a:t>anemia related dataset</a:t>
            </a:r>
            <a:r>
              <a:rPr lang="en-IN" dirty="0">
                <a:latin typeface="Times New Roman" panose="02020603050405020304" pitchFamily="18" charset="0"/>
                <a:cs typeface="Times New Roman" panose="02020603050405020304" pitchFamily="18" charset="0"/>
              </a:rPr>
              <a:t>.</a:t>
            </a:r>
          </a:p>
          <a:p>
            <a:r>
              <a:rPr lang="en-IN" dirty="0">
                <a:latin typeface="Times New Roman" panose="02020603050405020304" pitchFamily="18" charset="0"/>
                <a:cs typeface="Times New Roman" panose="02020603050405020304" pitchFamily="18" charset="0"/>
              </a:rPr>
              <a:t>Later we will </a:t>
            </a:r>
            <a:r>
              <a:rPr lang="en-IN" dirty="0" smtClean="0">
                <a:latin typeface="Times New Roman" panose="02020603050405020304" pitchFamily="18" charset="0"/>
                <a:cs typeface="Times New Roman" panose="02020603050405020304" pitchFamily="18" charset="0"/>
              </a:rPr>
              <a:t>load </a:t>
            </a:r>
            <a:r>
              <a:rPr lang="en-IN" dirty="0">
                <a:latin typeface="Times New Roman" panose="02020603050405020304" pitchFamily="18" charset="0"/>
                <a:cs typeface="Times New Roman" panose="02020603050405020304" pitchFamily="18" charset="0"/>
              </a:rPr>
              <a:t>the collected dataset to our </a:t>
            </a:r>
            <a:r>
              <a:rPr lang="en-IN" dirty="0" smtClean="0">
                <a:latin typeface="Times New Roman" panose="02020603050405020304" pitchFamily="18" charset="0"/>
                <a:cs typeface="Times New Roman" panose="02020603050405020304" pitchFamily="18" charset="0"/>
              </a:rPr>
              <a:t>working environment.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Necessary pre-processing steps will be completed here before building our required model</a:t>
            </a:r>
            <a:r>
              <a:rPr lang="en-IN" dirty="0" smtClean="0">
                <a:latin typeface="Times New Roman" panose="02020603050405020304" pitchFamily="18" charset="0"/>
                <a:cs typeface="Times New Roman" panose="02020603050405020304" pitchFamily="18" charset="0"/>
              </a:rPr>
              <a:t>.</a:t>
            </a:r>
          </a:p>
          <a:p>
            <a:r>
              <a:rPr lang="en-IN" dirty="0" smtClean="0">
                <a:latin typeface="Times New Roman" panose="02020603050405020304" pitchFamily="18" charset="0"/>
                <a:cs typeface="Times New Roman" panose="02020603050405020304" pitchFamily="18" charset="0"/>
              </a:rPr>
              <a:t>Dividing the data into train and test splits</a:t>
            </a:r>
            <a:endParaRPr lang="en-IN" dirty="0">
              <a:latin typeface="Times New Roman" panose="02020603050405020304" pitchFamily="18" charset="0"/>
              <a:cs typeface="Times New Roman" panose="02020603050405020304" pitchFamily="18" charset="0"/>
            </a:endParaRPr>
          </a:p>
          <a:p>
            <a:r>
              <a:rPr lang="en-IN" dirty="0" smtClean="0">
                <a:latin typeface="Times New Roman" panose="02020603050405020304" pitchFamily="18" charset="0"/>
                <a:cs typeface="Times New Roman" panose="02020603050405020304" pitchFamily="18" charset="0"/>
              </a:rPr>
              <a:t>Perform building machine learning model in a flask environment using Python</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The model has been built with </a:t>
            </a:r>
            <a:r>
              <a:rPr lang="en-IN" dirty="0" smtClean="0">
                <a:latin typeface="Times New Roman" panose="02020603050405020304" pitchFamily="18" charset="0"/>
                <a:cs typeface="Times New Roman" panose="02020603050405020304" pitchFamily="18" charset="0"/>
              </a:rPr>
              <a:t>Lasso and Ridge regressions.</a:t>
            </a:r>
          </a:p>
          <a:p>
            <a:r>
              <a:rPr lang="en-IN" dirty="0" smtClean="0">
                <a:latin typeface="Times New Roman" panose="02020603050405020304" pitchFamily="18" charset="0"/>
                <a:cs typeface="Times New Roman" panose="02020603050405020304" pitchFamily="18" charset="0"/>
              </a:rPr>
              <a:t>Designed as, the system delivers the prediction results to the user depending on the inputs entered.</a:t>
            </a:r>
          </a:p>
          <a:p>
            <a:r>
              <a:rPr lang="en-IN" dirty="0" smtClean="0">
                <a:latin typeface="Times New Roman" panose="02020603050405020304" pitchFamily="18" charset="0"/>
                <a:cs typeface="Times New Roman" panose="02020603050405020304" pitchFamily="18" charset="0"/>
              </a:rPr>
              <a:t>User need to register and login to the application in order to enter the environment which is designed by using SQL.</a:t>
            </a:r>
          </a:p>
          <a:p>
            <a:endParaRPr lang="en-IN" dirty="0" smtClean="0"/>
          </a:p>
          <a:p>
            <a:pPr marL="0" indent="0">
              <a:buNone/>
            </a:pPr>
            <a:endParaRPr lang="en-IN" dirty="0"/>
          </a:p>
        </p:txBody>
      </p:sp>
    </p:spTree>
    <p:extLst>
      <p:ext uri="{BB962C8B-B14F-4D97-AF65-F5344CB8AC3E}">
        <p14:creationId xmlns:p14="http://schemas.microsoft.com/office/powerpoint/2010/main" val="423147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304" y="282054"/>
            <a:ext cx="2727783" cy="659642"/>
          </a:xfrm>
        </p:spPr>
        <p:txBody>
          <a:bodyPr>
            <a:normAutofit fontScale="90000"/>
          </a:bodyPr>
          <a:lstStyle/>
          <a:p>
            <a:r>
              <a:rPr lang="en-IN" b="1" dirty="0" smtClean="0">
                <a:latin typeface="Times New Roman" panose="02020603050405020304" pitchFamily="18" charset="0"/>
                <a:cs typeface="Times New Roman" panose="02020603050405020304" pitchFamily="18" charset="0"/>
              </a:rPr>
              <a:t>MODULES</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54836" y="1160059"/>
            <a:ext cx="9363122" cy="5049671"/>
          </a:xfrm>
        </p:spPr>
        <p:txBody>
          <a:bodyPr>
            <a:normAutofit/>
          </a:bodyPr>
          <a:lstStyle/>
          <a:p>
            <a:r>
              <a:rPr lang="en-IN" b="1" dirty="0">
                <a:latin typeface="Times New Roman" panose="02020603050405020304" pitchFamily="18" charset="0"/>
                <a:cs typeface="Times New Roman" panose="02020603050405020304" pitchFamily="18" charset="0"/>
              </a:rPr>
              <a:t>1. System</a:t>
            </a:r>
            <a:endParaRPr lang="en-IN"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1.1 Take Dataset:</a:t>
            </a:r>
            <a:endParaRPr lang="en-IN" dirty="0">
              <a:latin typeface="Times New Roman" panose="02020603050405020304" pitchFamily="18" charset="0"/>
              <a:cs typeface="Times New Roman" panose="02020603050405020304" pitchFamily="18" charset="0"/>
            </a:endParaRPr>
          </a:p>
          <a:p>
            <a:pPr lvl="0"/>
            <a:r>
              <a:rPr lang="en-IN" dirty="0">
                <a:latin typeface="Times New Roman" panose="02020603050405020304" pitchFamily="18" charset="0"/>
                <a:cs typeface="Times New Roman" panose="02020603050405020304" pitchFamily="18" charset="0"/>
              </a:rPr>
              <a:t>The System receives data given by the user.</a:t>
            </a:r>
          </a:p>
          <a:p>
            <a:r>
              <a:rPr lang="en-IN" b="1" dirty="0">
                <a:latin typeface="Times New Roman" panose="02020603050405020304" pitchFamily="18" charset="0"/>
                <a:cs typeface="Times New Roman" panose="02020603050405020304" pitchFamily="18" charset="0"/>
              </a:rPr>
              <a:t>1.2 Model Training:</a:t>
            </a:r>
            <a:endParaRPr lang="en-IN" dirty="0">
              <a:latin typeface="Times New Roman" panose="02020603050405020304" pitchFamily="18" charset="0"/>
              <a:cs typeface="Times New Roman" panose="02020603050405020304" pitchFamily="18" charset="0"/>
            </a:endParaRPr>
          </a:p>
          <a:p>
            <a:pPr lvl="0"/>
            <a:r>
              <a:rPr lang="en-IN" dirty="0">
                <a:latin typeface="Times New Roman" panose="02020603050405020304" pitchFamily="18" charset="0"/>
                <a:cs typeface="Times New Roman" panose="02020603050405020304" pitchFamily="18" charset="0"/>
              </a:rPr>
              <a:t>The user can select model based on the variables to get response from the data and can predict the outputs from the model.</a:t>
            </a:r>
          </a:p>
          <a:p>
            <a:r>
              <a:rPr lang="en-IN" b="1" dirty="0">
                <a:latin typeface="Times New Roman" panose="02020603050405020304" pitchFamily="18" charset="0"/>
                <a:cs typeface="Times New Roman" panose="02020603050405020304" pitchFamily="18" charset="0"/>
              </a:rPr>
              <a:t>1.3 Generate Results:</a:t>
            </a:r>
            <a:endParaRPr lang="en-IN" dirty="0">
              <a:latin typeface="Times New Roman" panose="02020603050405020304" pitchFamily="18" charset="0"/>
              <a:cs typeface="Times New Roman" panose="02020603050405020304" pitchFamily="18" charset="0"/>
            </a:endParaRPr>
          </a:p>
          <a:p>
            <a:pPr lvl="0"/>
            <a:r>
              <a:rPr lang="en-IN" dirty="0">
                <a:latin typeface="Times New Roman" panose="02020603050405020304" pitchFamily="18" charset="0"/>
                <a:cs typeface="Times New Roman" panose="02020603050405020304" pitchFamily="18" charset="0"/>
              </a:rPr>
              <a:t>The system can deliver the predicted results and can be displayed to the user.</a:t>
            </a:r>
          </a:p>
        </p:txBody>
      </p:sp>
    </p:spTree>
    <p:extLst>
      <p:ext uri="{BB962C8B-B14F-4D97-AF65-F5344CB8AC3E}">
        <p14:creationId xmlns:p14="http://schemas.microsoft.com/office/powerpoint/2010/main" val="155642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304" y="0"/>
            <a:ext cx="2905203" cy="659642"/>
          </a:xfrm>
        </p:spPr>
        <p:txBody>
          <a:bodyPr>
            <a:normAutofit fontScale="90000"/>
          </a:bodyPr>
          <a:lstStyle/>
          <a:p>
            <a:r>
              <a:rPr lang="en-IN" b="1" dirty="0" smtClean="0">
                <a:latin typeface="Times New Roman" panose="02020603050405020304" pitchFamily="18" charset="0"/>
                <a:cs typeface="Times New Roman" panose="02020603050405020304" pitchFamily="18" charset="0"/>
              </a:rPr>
              <a:t>MODULES</a:t>
            </a:r>
            <a:endParaRPr lang="en-IN" b="1" dirty="0">
              <a:latin typeface="Times New Roman" panose="02020603050405020304" pitchFamily="18" charset="0"/>
              <a:cs typeface="Times New Roman" panose="02020603050405020304" pitchFamily="18" charset="0"/>
            </a:endParaRPr>
          </a:p>
        </p:txBody>
      </p:sp>
      <p:sp>
        <p:nvSpPr>
          <p:cNvPr id="5" name="Content Placeholder 2"/>
          <p:cNvSpPr>
            <a:spLocks noGrp="1"/>
          </p:cNvSpPr>
          <p:nvPr>
            <p:ph idx="1"/>
          </p:nvPr>
        </p:nvSpPr>
        <p:spPr>
          <a:xfrm>
            <a:off x="1050878" y="611874"/>
            <a:ext cx="10413242" cy="5952699"/>
          </a:xfrm>
        </p:spPr>
        <p:txBody>
          <a:bodyPr>
            <a:noAutofit/>
          </a:bodyPr>
          <a:lstStyle/>
          <a:p>
            <a:r>
              <a:rPr lang="en-IN" b="1" dirty="0">
                <a:latin typeface="Times New Roman" panose="02020603050405020304" pitchFamily="18" charset="0"/>
                <a:cs typeface="Times New Roman" panose="02020603050405020304" pitchFamily="18" charset="0"/>
              </a:rPr>
              <a:t>2. User </a:t>
            </a:r>
            <a:endParaRPr lang="en-IN"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2.1 Registration:</a:t>
            </a:r>
            <a:endParaRPr lang="en-IN" dirty="0">
              <a:latin typeface="Times New Roman" panose="02020603050405020304" pitchFamily="18" charset="0"/>
              <a:cs typeface="Times New Roman" panose="02020603050405020304" pitchFamily="18" charset="0"/>
            </a:endParaRPr>
          </a:p>
          <a:p>
            <a:pPr lvl="0"/>
            <a:r>
              <a:rPr lang="en-IN" dirty="0">
                <a:latin typeface="Times New Roman" panose="02020603050405020304" pitchFamily="18" charset="0"/>
                <a:cs typeface="Times New Roman" panose="02020603050405020304" pitchFamily="18" charset="0"/>
              </a:rPr>
              <a:t>Every new user needs to register themselves in the system with a unique name and email.</a:t>
            </a:r>
          </a:p>
          <a:p>
            <a:r>
              <a:rPr lang="en-IN" b="1" dirty="0">
                <a:latin typeface="Times New Roman" panose="02020603050405020304" pitchFamily="18" charset="0"/>
                <a:cs typeface="Times New Roman" panose="02020603050405020304" pitchFamily="18" charset="0"/>
              </a:rPr>
              <a:t>2.2 Login:</a:t>
            </a:r>
            <a:endParaRPr lang="en-IN" dirty="0">
              <a:latin typeface="Times New Roman" panose="02020603050405020304" pitchFamily="18" charset="0"/>
              <a:cs typeface="Times New Roman" panose="02020603050405020304" pitchFamily="18" charset="0"/>
            </a:endParaRPr>
          </a:p>
          <a:p>
            <a:pPr lvl="0"/>
            <a:r>
              <a:rPr lang="en-IN" dirty="0">
                <a:latin typeface="Times New Roman" panose="02020603050405020304" pitchFamily="18" charset="0"/>
                <a:cs typeface="Times New Roman" panose="02020603050405020304" pitchFamily="18" charset="0"/>
              </a:rPr>
              <a:t>Registered users can log in to the system.</a:t>
            </a:r>
          </a:p>
          <a:p>
            <a:r>
              <a:rPr lang="en-IN" b="1" dirty="0">
                <a:latin typeface="Times New Roman" panose="02020603050405020304" pitchFamily="18" charset="0"/>
                <a:cs typeface="Times New Roman" panose="02020603050405020304" pitchFamily="18" charset="0"/>
              </a:rPr>
              <a:t>2.3 Upload and View Data:</a:t>
            </a:r>
            <a:endParaRPr lang="en-IN" dirty="0">
              <a:latin typeface="Times New Roman" panose="02020603050405020304" pitchFamily="18" charset="0"/>
              <a:cs typeface="Times New Roman" panose="02020603050405020304" pitchFamily="18" charset="0"/>
            </a:endParaRPr>
          </a:p>
          <a:p>
            <a:pPr lvl="0"/>
            <a:r>
              <a:rPr lang="en-IN" dirty="0">
                <a:latin typeface="Times New Roman" panose="02020603050405020304" pitchFamily="18" charset="0"/>
                <a:cs typeface="Times New Roman" panose="02020603050405020304" pitchFamily="18" charset="0"/>
              </a:rPr>
              <a:t>After logging in successfully, the user can upload and view their uploaded dataset.</a:t>
            </a:r>
          </a:p>
          <a:p>
            <a:r>
              <a:rPr lang="en-IN" b="1" dirty="0">
                <a:latin typeface="Times New Roman" panose="02020603050405020304" pitchFamily="18" charset="0"/>
                <a:cs typeface="Times New Roman" panose="02020603050405020304" pitchFamily="18" charset="0"/>
              </a:rPr>
              <a:t>2.4 Splits and Select Model:</a:t>
            </a:r>
            <a:endParaRPr lang="en-IN" dirty="0">
              <a:latin typeface="Times New Roman" panose="02020603050405020304" pitchFamily="18" charset="0"/>
              <a:cs typeface="Times New Roman" panose="02020603050405020304" pitchFamily="18" charset="0"/>
            </a:endParaRPr>
          </a:p>
          <a:p>
            <a:pPr lvl="0"/>
            <a:r>
              <a:rPr lang="en-IN" dirty="0">
                <a:latin typeface="Times New Roman" panose="02020603050405020304" pitchFamily="18" charset="0"/>
                <a:cs typeface="Times New Roman" panose="02020603050405020304" pitchFamily="18" charset="0"/>
              </a:rPr>
              <a:t>The user can select the desired split ratio and can choose the required model to view the result from the dataset.</a:t>
            </a:r>
          </a:p>
          <a:p>
            <a:r>
              <a:rPr lang="en-IN" b="1" dirty="0">
                <a:latin typeface="Times New Roman" panose="02020603050405020304" pitchFamily="18" charset="0"/>
                <a:cs typeface="Times New Roman" panose="02020603050405020304" pitchFamily="18" charset="0"/>
              </a:rPr>
              <a:t>2.5 Prediction:</a:t>
            </a:r>
            <a:endParaRPr lang="en-IN" dirty="0">
              <a:latin typeface="Times New Roman" panose="02020603050405020304" pitchFamily="18" charset="0"/>
              <a:cs typeface="Times New Roman" panose="02020603050405020304" pitchFamily="18" charset="0"/>
            </a:endParaRPr>
          </a:p>
          <a:p>
            <a:pPr lvl="0"/>
            <a:r>
              <a:rPr lang="en-IN" dirty="0">
                <a:latin typeface="Times New Roman" panose="02020603050405020304" pitchFamily="18" charset="0"/>
                <a:cs typeface="Times New Roman" panose="02020603050405020304" pitchFamily="18" charset="0"/>
              </a:rPr>
              <a:t>The user can predict outcomes from the system.</a:t>
            </a:r>
          </a:p>
          <a:p>
            <a:r>
              <a:rPr lang="en-IN" b="1" dirty="0">
                <a:latin typeface="Times New Roman" panose="02020603050405020304" pitchFamily="18" charset="0"/>
                <a:cs typeface="Times New Roman" panose="02020603050405020304" pitchFamily="18" charset="0"/>
              </a:rPr>
              <a:t>2.6 Logout</a:t>
            </a:r>
            <a:endParaRPr lang="en-IN" dirty="0">
              <a:latin typeface="Times New Roman" panose="02020603050405020304" pitchFamily="18" charset="0"/>
              <a:cs typeface="Times New Roman" panose="02020603050405020304" pitchFamily="18" charset="0"/>
            </a:endParaRPr>
          </a:p>
          <a:p>
            <a:pPr lvl="0"/>
            <a:r>
              <a:rPr lang="en-IN" dirty="0">
                <a:latin typeface="Times New Roman" panose="02020603050405020304" pitchFamily="18" charset="0"/>
                <a:cs typeface="Times New Roman" panose="02020603050405020304" pitchFamily="18" charset="0"/>
              </a:rPr>
              <a:t>User logout from the system</a:t>
            </a:r>
          </a:p>
        </p:txBody>
      </p:sp>
    </p:spTree>
    <p:extLst>
      <p:ext uri="{BB962C8B-B14F-4D97-AF65-F5344CB8AC3E}">
        <p14:creationId xmlns:p14="http://schemas.microsoft.com/office/powerpoint/2010/main" val="3430826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8644" y="334822"/>
            <a:ext cx="2799259" cy="702407"/>
          </a:xfrm>
        </p:spPr>
        <p:txBody>
          <a:bodyPr>
            <a:normAutofit fontScale="90000"/>
          </a:bodyPr>
          <a:lstStyle/>
          <a:p>
            <a:r>
              <a:rPr lang="en-IN" sz="3200" b="1" dirty="0" smtClean="0">
                <a:latin typeface="Times New Roman" panose="02020603050405020304" pitchFamily="18" charset="0"/>
                <a:cs typeface="Times New Roman" panose="02020603050405020304" pitchFamily="18" charset="0"/>
              </a:rPr>
              <a:t>ALGORITHMS</a:t>
            </a:r>
            <a:endParaRPr lang="en-IN" sz="3200" b="1"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a:xfrm>
            <a:off x="377083" y="1259837"/>
            <a:ext cx="10623012" cy="3858073"/>
          </a:xfrm>
        </p:spPr>
        <p:txBody>
          <a:bodyPr>
            <a:normAutofit/>
          </a:bodyPr>
          <a:lstStyle/>
          <a:p>
            <a:r>
              <a:rPr lang="en-IN" b="1" dirty="0">
                <a:solidFill>
                  <a:schemeClr val="accent1"/>
                </a:solidFill>
              </a:rPr>
              <a:t>1. </a:t>
            </a:r>
            <a:r>
              <a:rPr lang="en-IN" b="1" dirty="0" smtClean="0">
                <a:solidFill>
                  <a:schemeClr val="accent1"/>
                </a:solidFill>
              </a:rPr>
              <a:t>KNN:</a:t>
            </a:r>
            <a:endParaRPr lang="en-IN" dirty="0">
              <a:solidFill>
                <a:schemeClr val="accent1"/>
              </a:solidFill>
            </a:endParaRPr>
          </a:p>
          <a:p>
            <a:pPr lvl="0"/>
            <a:r>
              <a:rPr lang="en-IN" dirty="0">
                <a:latin typeface="Times New Roman" panose="02020603050405020304" pitchFamily="18" charset="0"/>
                <a:cs typeface="Times New Roman" panose="02020603050405020304" pitchFamily="18" charset="0"/>
              </a:rPr>
              <a:t>K-Nearest Neighbour is one of the simplest Machine Learning algorithms based on Supervised Learning technique.</a:t>
            </a:r>
          </a:p>
          <a:p>
            <a:pPr lvl="0"/>
            <a:r>
              <a:rPr lang="en-IN" dirty="0">
                <a:latin typeface="Times New Roman" panose="02020603050405020304" pitchFamily="18" charset="0"/>
                <a:cs typeface="Times New Roman" panose="02020603050405020304" pitchFamily="18" charset="0"/>
              </a:rPr>
              <a:t>K-NN algorithm assumes the similarity between the new case/data and available cases and put the new case into the category that is most similar to the available categories.</a:t>
            </a:r>
          </a:p>
          <a:p>
            <a:pPr lvl="0"/>
            <a:r>
              <a:rPr lang="en-IN" dirty="0">
                <a:latin typeface="Times New Roman" panose="02020603050405020304" pitchFamily="18" charset="0"/>
                <a:cs typeface="Times New Roman" panose="02020603050405020304" pitchFamily="18" charset="0"/>
              </a:rPr>
              <a:t>K-NN algorithm stores all the available data and classifies a new data point based on the similarity. This means when new data appears then it can be easily classified into a well suite category by using K- NN algorithm.</a:t>
            </a:r>
          </a:p>
          <a:p>
            <a:pPr lvl="0"/>
            <a:r>
              <a:rPr lang="en-IN" dirty="0">
                <a:latin typeface="Times New Roman" panose="02020603050405020304" pitchFamily="18" charset="0"/>
                <a:cs typeface="Times New Roman" panose="02020603050405020304" pitchFamily="18" charset="0"/>
              </a:rPr>
              <a:t>K-NN algorithm can be used for Regression as well as for Classification but mostly it is used for the Classification problems.</a:t>
            </a:r>
          </a:p>
          <a:p>
            <a:pPr algn="just"/>
            <a:endParaRPr lang="en-IN" sz="1700" dirty="0"/>
          </a:p>
        </p:txBody>
      </p:sp>
    </p:spTree>
    <p:extLst>
      <p:ext uri="{BB962C8B-B14F-4D97-AF65-F5344CB8AC3E}">
        <p14:creationId xmlns:p14="http://schemas.microsoft.com/office/powerpoint/2010/main" val="3125192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86516" y="1351128"/>
            <a:ext cx="10527477" cy="4485517"/>
          </a:xfrm>
        </p:spPr>
        <p:txBody>
          <a:bodyPr>
            <a:noAutofit/>
          </a:bodyPr>
          <a:lstStyle/>
          <a:p>
            <a:pPr lvl="0"/>
            <a:r>
              <a:rPr lang="en-IN" dirty="0">
                <a:latin typeface="Times New Roman" panose="02020603050405020304" pitchFamily="18" charset="0"/>
                <a:cs typeface="Times New Roman" panose="02020603050405020304" pitchFamily="18" charset="0"/>
              </a:rPr>
              <a:t>K-NN is a </a:t>
            </a:r>
            <a:r>
              <a:rPr lang="en-IN" b="1" dirty="0">
                <a:latin typeface="Times New Roman" panose="02020603050405020304" pitchFamily="18" charset="0"/>
                <a:cs typeface="Times New Roman" panose="02020603050405020304" pitchFamily="18" charset="0"/>
              </a:rPr>
              <a:t>non-parametric algorithm</a:t>
            </a:r>
            <a:r>
              <a:rPr lang="en-IN" dirty="0">
                <a:latin typeface="Times New Roman" panose="02020603050405020304" pitchFamily="18" charset="0"/>
                <a:cs typeface="Times New Roman" panose="02020603050405020304" pitchFamily="18" charset="0"/>
              </a:rPr>
              <a:t>, which means it does not make any assumption on underlying data.</a:t>
            </a:r>
          </a:p>
          <a:p>
            <a:pPr lvl="0"/>
            <a:r>
              <a:rPr lang="en-IN" dirty="0">
                <a:latin typeface="Times New Roman" panose="02020603050405020304" pitchFamily="18" charset="0"/>
                <a:cs typeface="Times New Roman" panose="02020603050405020304" pitchFamily="18" charset="0"/>
              </a:rPr>
              <a:t>It is also called a lazy learner algorithm because it does not learn from the training set immediately instead it stores the dataset and at the time of classification, it performs an action on the dataset.</a:t>
            </a:r>
          </a:p>
          <a:p>
            <a:pPr lvl="0"/>
            <a:r>
              <a:rPr lang="en-IN" dirty="0">
                <a:latin typeface="Times New Roman" panose="02020603050405020304" pitchFamily="18" charset="0"/>
                <a:cs typeface="Times New Roman" panose="02020603050405020304" pitchFamily="18" charset="0"/>
              </a:rPr>
              <a:t>KNN algorithm at the training phase just stores the dataset and when it gets new data, then it classifies that data into a category that is much similar to the new data.</a:t>
            </a:r>
          </a:p>
          <a:p>
            <a:pPr lvl="0"/>
            <a:r>
              <a:rPr lang="en-IN" b="1" dirty="0">
                <a:latin typeface="Times New Roman" panose="02020603050405020304" pitchFamily="18" charset="0"/>
                <a:cs typeface="Times New Roman" panose="02020603050405020304" pitchFamily="18" charset="0"/>
              </a:rPr>
              <a:t>Example</a:t>
            </a:r>
            <a:r>
              <a:rPr lang="en-IN" dirty="0">
                <a:latin typeface="Times New Roman" panose="02020603050405020304" pitchFamily="18" charset="0"/>
                <a:cs typeface="Times New Roman" panose="02020603050405020304" pitchFamily="18" charset="0"/>
              </a:rPr>
              <a:t>: Suppose, we have an image of a creature that looks similar to cat and dog, but we want to know either it is a cat or dog. So for this identification, we can use the KNN algorithm, as it works on a similarity measure. Our KNN model will find the similar features of the new data set to the cats and dogs images and based on the most similar features it will put it in either cat or dog category.</a:t>
            </a:r>
          </a:p>
        </p:txBody>
      </p:sp>
    </p:spTree>
    <p:extLst>
      <p:ext uri="{BB962C8B-B14F-4D97-AF65-F5344CB8AC3E}">
        <p14:creationId xmlns:p14="http://schemas.microsoft.com/office/powerpoint/2010/main" val="15619027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745573" y="1096064"/>
            <a:ext cx="10623012" cy="4171972"/>
          </a:xfrm>
        </p:spPr>
        <p:txBody>
          <a:bodyPr>
            <a:normAutofit/>
          </a:bodyPr>
          <a:lstStyle/>
          <a:p>
            <a:r>
              <a:rPr lang="en-IN" b="1" dirty="0">
                <a:solidFill>
                  <a:schemeClr val="accent1"/>
                </a:solidFill>
              </a:rPr>
              <a:t>2. </a:t>
            </a:r>
            <a:r>
              <a:rPr lang="en-IN" b="1" dirty="0" smtClean="0">
                <a:solidFill>
                  <a:schemeClr val="accent1"/>
                </a:solidFill>
              </a:rPr>
              <a:t>Naïve Bayes:</a:t>
            </a:r>
            <a:endParaRPr lang="en-IN" b="1" dirty="0">
              <a:solidFill>
                <a:schemeClr val="accent1"/>
              </a:solidFill>
            </a:endParaRPr>
          </a:p>
          <a:p>
            <a:pPr algn="just"/>
            <a:r>
              <a:rPr lang="en-IN" dirty="0">
                <a:latin typeface="Times New Roman" panose="02020603050405020304" pitchFamily="18" charset="0"/>
                <a:cs typeface="Times New Roman" panose="02020603050405020304" pitchFamily="18" charset="0"/>
              </a:rPr>
              <a:t>A Naive Bayes classifier is a probabilistic machine learning model that’s used for classification task. The crux of the classifier is based on the Bayes theorem.</a:t>
            </a:r>
          </a:p>
          <a:p>
            <a:r>
              <a:rPr lang="en-IN" dirty="0">
                <a:latin typeface="Times New Roman" panose="02020603050405020304" pitchFamily="18" charset="0"/>
                <a:cs typeface="Times New Roman" panose="02020603050405020304" pitchFamily="18" charset="0"/>
              </a:rPr>
              <a:t>Using Bayes theorem, we can find the probability of A happening, given that B has occurred. Here, B is the evidence and A is the hypothesis. The assumption made here is that the predictors/features are independent. That is presence of one particular feature does not affect the other. Hence it is called naive.</a:t>
            </a:r>
          </a:p>
          <a:p>
            <a:r>
              <a:rPr lang="en-IN" dirty="0">
                <a:latin typeface="Times New Roman" panose="02020603050405020304" pitchFamily="18" charset="0"/>
                <a:cs typeface="Times New Roman" panose="02020603050405020304" pitchFamily="18" charset="0"/>
              </a:rPr>
              <a:t>Let’s understand it using an example. Below I have a training data set of weather and corresponding target variable ‘Play’ (suggesting possibilities of playing). Now, we need to classify whether players will play or not based on weather condition. Let’s follow the below steps to perform it.</a:t>
            </a:r>
          </a:p>
          <a:p>
            <a:pPr algn="just"/>
            <a:endParaRPr lang="en-IN" dirty="0">
              <a:latin typeface="Times New Roman" panose="02020603050405020304" pitchFamily="18" charset="0"/>
              <a:cs typeface="Times New Roman" panose="02020603050405020304" pitchFamily="18" charset="0"/>
            </a:endParaRPr>
          </a:p>
          <a:p>
            <a:pPr algn="just"/>
            <a:endParaRPr lang="en-IN" dirty="0">
              <a:solidFill>
                <a:schemeClr val="tx1"/>
              </a:solidFill>
            </a:endParaRPr>
          </a:p>
        </p:txBody>
      </p:sp>
    </p:spTree>
    <p:extLst>
      <p:ext uri="{BB962C8B-B14F-4D97-AF65-F5344CB8AC3E}">
        <p14:creationId xmlns:p14="http://schemas.microsoft.com/office/powerpoint/2010/main" val="1047878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61782" y="310534"/>
            <a:ext cx="7022910" cy="1325563"/>
          </a:xfrm>
        </p:spPr>
        <p:txBody>
          <a:bodyPr>
            <a:normAutofit/>
          </a:bodyPr>
          <a:lstStyle/>
          <a:p>
            <a:pPr algn="ctr"/>
            <a:r>
              <a:rPr lang="en-US" sz="3600" b="1" dirty="0">
                <a:latin typeface="Times New Roman" panose="02020603050405020304" pitchFamily="18" charset="0"/>
                <a:cs typeface="Times New Roman" panose="02020603050405020304" pitchFamily="18" charset="0"/>
              </a:rPr>
              <a:t>INDEX</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19A21787-CF98-4957-AAFE-6C03DF5834C6}"/>
              </a:ext>
            </a:extLst>
          </p:cNvPr>
          <p:cNvSpPr>
            <a:spLocks noGrp="1"/>
          </p:cNvSpPr>
          <p:nvPr>
            <p:ph sz="half" idx="1"/>
          </p:nvPr>
        </p:nvSpPr>
        <p:spPr/>
        <p:txBody>
          <a:bodyPr>
            <a:normAutofit fontScale="85000" lnSpcReduction="20000"/>
          </a:bodyPr>
          <a:lstStyle/>
          <a:p>
            <a:r>
              <a:rPr lang="en-US" sz="2800" dirty="0">
                <a:latin typeface="Times New Roman" panose="02020603050405020304" pitchFamily="18" charset="0"/>
                <a:cs typeface="Times New Roman" panose="02020603050405020304" pitchFamily="18" charset="0"/>
              </a:rPr>
              <a:t>Abstract</a:t>
            </a:r>
          </a:p>
          <a:p>
            <a:r>
              <a:rPr lang="en-US" sz="2800" dirty="0">
                <a:latin typeface="Times New Roman" panose="02020603050405020304" pitchFamily="18" charset="0"/>
                <a:cs typeface="Times New Roman" panose="02020603050405020304" pitchFamily="18" charset="0"/>
              </a:rPr>
              <a:t>Introduction</a:t>
            </a:r>
          </a:p>
          <a:p>
            <a:r>
              <a:rPr lang="en-US" sz="2800" dirty="0">
                <a:latin typeface="Times New Roman" panose="02020603050405020304" pitchFamily="18" charset="0"/>
                <a:cs typeface="Times New Roman" panose="02020603050405020304" pitchFamily="18" charset="0"/>
              </a:rPr>
              <a:t>Literature review</a:t>
            </a:r>
          </a:p>
          <a:p>
            <a:r>
              <a:rPr lang="en-US" sz="2800" dirty="0">
                <a:latin typeface="Times New Roman" panose="02020603050405020304" pitchFamily="18" charset="0"/>
                <a:cs typeface="Times New Roman" panose="02020603050405020304" pitchFamily="18" charset="0"/>
              </a:rPr>
              <a:t>Existing Method</a:t>
            </a:r>
          </a:p>
          <a:p>
            <a:r>
              <a:rPr lang="en-US" sz="2800" dirty="0">
                <a:latin typeface="Times New Roman" panose="02020603050405020304" pitchFamily="18" charset="0"/>
                <a:cs typeface="Times New Roman" panose="02020603050405020304" pitchFamily="18" charset="0"/>
              </a:rPr>
              <a:t>Drawbacks</a:t>
            </a:r>
          </a:p>
          <a:p>
            <a:r>
              <a:rPr lang="en-US" sz="2800" dirty="0">
                <a:latin typeface="Times New Roman" panose="02020603050405020304" pitchFamily="18" charset="0"/>
                <a:cs typeface="Times New Roman" panose="02020603050405020304" pitchFamily="18" charset="0"/>
              </a:rPr>
              <a:t>Proposed method			</a:t>
            </a:r>
          </a:p>
          <a:p>
            <a:r>
              <a:rPr lang="en-US" sz="2800" dirty="0">
                <a:latin typeface="Times New Roman" panose="02020603050405020304" pitchFamily="18" charset="0"/>
                <a:cs typeface="Times New Roman" panose="02020603050405020304" pitchFamily="18" charset="0"/>
              </a:rPr>
              <a:t>Advantages</a:t>
            </a:r>
          </a:p>
          <a:p>
            <a:r>
              <a:rPr lang="en-US" sz="2800" dirty="0" smtClean="0">
                <a:latin typeface="Times New Roman" panose="02020603050405020304" pitchFamily="18" charset="0"/>
                <a:cs typeface="Times New Roman" panose="02020603050405020304" pitchFamily="18" charset="0"/>
              </a:rPr>
              <a:t>Implementation</a:t>
            </a:r>
          </a:p>
          <a:p>
            <a:r>
              <a:rPr lang="en-US" dirty="0" smtClean="0">
                <a:latin typeface="Times New Roman" panose="02020603050405020304" pitchFamily="18" charset="0"/>
                <a:cs typeface="Times New Roman" panose="02020603050405020304" pitchFamily="18" charset="0"/>
              </a:rPr>
              <a:t>Modules</a:t>
            </a: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Algorithms</a:t>
            </a:r>
          </a:p>
          <a:p>
            <a:endParaRPr lang="en-US" dirty="0"/>
          </a:p>
        </p:txBody>
      </p:sp>
      <p:sp>
        <p:nvSpPr>
          <p:cNvPr id="8" name="Content Placeholder 7">
            <a:extLst>
              <a:ext uri="{FF2B5EF4-FFF2-40B4-BE49-F238E27FC236}">
                <a16:creationId xmlns:a16="http://schemas.microsoft.com/office/drawing/2014/main" xmlns="" id="{CE4872CC-47DD-4B88-932C-16548B0154AF}"/>
              </a:ext>
            </a:extLst>
          </p:cNvPr>
          <p:cNvSpPr>
            <a:spLocks noGrp="1"/>
          </p:cNvSpPr>
          <p:nvPr>
            <p:ph sz="half" idx="2"/>
          </p:nvPr>
        </p:nvSpPr>
        <p:spPr/>
        <p:txBody>
          <a:bodyPr>
            <a:normAutofit fontScale="85000" lnSpcReduction="20000"/>
          </a:bodyPr>
          <a:lstStyle/>
          <a:p>
            <a:r>
              <a:rPr lang="en-US" sz="2800" dirty="0">
                <a:latin typeface="Times New Roman" panose="02020603050405020304" pitchFamily="18" charset="0"/>
                <a:cs typeface="Times New Roman" panose="02020603050405020304" pitchFamily="18" charset="0"/>
              </a:rPr>
              <a:t>Hardware and Software Requirements</a:t>
            </a:r>
          </a:p>
          <a:p>
            <a:r>
              <a:rPr lang="en-US" sz="2800" dirty="0">
                <a:latin typeface="Times New Roman" panose="02020603050405020304" pitchFamily="18" charset="0"/>
                <a:cs typeface="Times New Roman" panose="02020603050405020304" pitchFamily="18" charset="0"/>
              </a:rPr>
              <a:t>Architecture</a:t>
            </a:r>
          </a:p>
          <a:p>
            <a:r>
              <a:rPr lang="en-US" sz="2800" dirty="0">
                <a:latin typeface="Times New Roman" panose="02020603050405020304" pitchFamily="18" charset="0"/>
                <a:cs typeface="Times New Roman" panose="02020603050405020304" pitchFamily="18" charset="0"/>
              </a:rPr>
              <a:t>UML diagrams</a:t>
            </a:r>
          </a:p>
          <a:p>
            <a:r>
              <a:rPr lang="en-US" sz="2800" dirty="0">
                <a:latin typeface="Times New Roman" panose="02020603050405020304" pitchFamily="18" charset="0"/>
                <a:cs typeface="Times New Roman" panose="02020603050405020304" pitchFamily="18" charset="0"/>
              </a:rPr>
              <a:t>Results</a:t>
            </a:r>
          </a:p>
          <a:p>
            <a:r>
              <a:rPr lang="en-US" sz="2800" dirty="0" smtClean="0">
                <a:latin typeface="Times New Roman" panose="02020603050405020304" pitchFamily="18" charset="0"/>
                <a:cs typeface="Times New Roman" panose="02020603050405020304" pitchFamily="18" charset="0"/>
              </a:rPr>
              <a:t>Conclusion</a:t>
            </a:r>
          </a:p>
          <a:p>
            <a:r>
              <a:rPr lang="en-US" sz="2800" dirty="0">
                <a:latin typeface="Times New Roman" panose="02020603050405020304" pitchFamily="18" charset="0"/>
                <a:cs typeface="Times New Roman" panose="02020603050405020304" pitchFamily="18" charset="0"/>
              </a:rPr>
              <a:t>Future Scope</a:t>
            </a:r>
          </a:p>
          <a:p>
            <a:r>
              <a:rPr lang="en-US" sz="2800" dirty="0">
                <a:latin typeface="Times New Roman" panose="02020603050405020304" pitchFamily="18" charset="0"/>
                <a:cs typeface="Times New Roman" panose="02020603050405020304" pitchFamily="18" charset="0"/>
              </a:rPr>
              <a:t>References</a:t>
            </a:r>
          </a:p>
          <a:p>
            <a:endParaRPr lang="en-US" dirty="0"/>
          </a:p>
        </p:txBody>
      </p:sp>
    </p:spTree>
    <p:extLst>
      <p:ext uri="{BB962C8B-B14F-4D97-AF65-F5344CB8AC3E}">
        <p14:creationId xmlns:p14="http://schemas.microsoft.com/office/powerpoint/2010/main" val="14899599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00665" y="1692323"/>
            <a:ext cx="9640374" cy="2797790"/>
          </a:xfrm>
        </p:spPr>
        <p:txBody>
          <a:bodyPr>
            <a:normAutofit/>
          </a:bodyPr>
          <a:lstStyle/>
          <a:p>
            <a:r>
              <a:rPr lang="en-IN" dirty="0">
                <a:latin typeface="Times New Roman" panose="02020603050405020304" pitchFamily="18" charset="0"/>
                <a:cs typeface="Times New Roman" panose="02020603050405020304" pitchFamily="18" charset="0"/>
              </a:rPr>
              <a:t>Step 1: Convert the data set into a frequency table</a:t>
            </a:r>
          </a:p>
          <a:p>
            <a:r>
              <a:rPr lang="en-IN" dirty="0">
                <a:latin typeface="Times New Roman" panose="02020603050405020304" pitchFamily="18" charset="0"/>
                <a:cs typeface="Times New Roman" panose="02020603050405020304" pitchFamily="18" charset="0"/>
              </a:rPr>
              <a:t>Step 2: Create Likelihood table by finding the probabilities like Overcast probability = 0.29 and probability of playing is 0.64</a:t>
            </a:r>
            <a:r>
              <a:rPr lang="en-IN" dirty="0" smtClean="0">
                <a:latin typeface="Times New Roman" panose="02020603050405020304" pitchFamily="18" charset="0"/>
                <a:cs typeface="Times New Roman" panose="02020603050405020304" pitchFamily="18" charset="0"/>
              </a:rPr>
              <a:t>.</a:t>
            </a:r>
          </a:p>
          <a:p>
            <a:r>
              <a:rPr lang="en-IN" dirty="0">
                <a:latin typeface="Times New Roman" panose="02020603050405020304" pitchFamily="18" charset="0"/>
                <a:cs typeface="Times New Roman" panose="02020603050405020304" pitchFamily="18" charset="0"/>
              </a:rPr>
              <a:t>Step 3: Now, use </a:t>
            </a:r>
            <a:r>
              <a:rPr lang="en-IN" dirty="0">
                <a:latin typeface="Times New Roman" panose="02020603050405020304" pitchFamily="18" charset="0"/>
                <a:cs typeface="Times New Roman" panose="02020603050405020304" pitchFamily="18" charset="0"/>
                <a:hlinkClick r:id="rId2"/>
              </a:rPr>
              <a:t>Naive Bayesian</a:t>
            </a:r>
            <a:r>
              <a:rPr lang="en-IN" dirty="0">
                <a:latin typeface="Times New Roman" panose="02020603050405020304" pitchFamily="18" charset="0"/>
                <a:cs typeface="Times New Roman" panose="02020603050405020304" pitchFamily="18" charset="0"/>
              </a:rPr>
              <a:t> equation to calculate the posterior probability for each class. The class with the highest posterior probability is the outcome of prediction.</a:t>
            </a:r>
          </a:p>
          <a:p>
            <a:endParaRPr lang="en-IN" dirty="0"/>
          </a:p>
        </p:txBody>
      </p:sp>
    </p:spTree>
    <p:extLst>
      <p:ext uri="{BB962C8B-B14F-4D97-AF65-F5344CB8AC3E}">
        <p14:creationId xmlns:p14="http://schemas.microsoft.com/office/powerpoint/2010/main" val="2527822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1392072"/>
            <a:ext cx="10169739" cy="4856327"/>
          </a:xfrm>
        </p:spPr>
        <p:txBody>
          <a:bodyPr>
            <a:normAutofit/>
          </a:bodyPr>
          <a:lstStyle/>
          <a:p>
            <a:r>
              <a:rPr lang="en-IN" b="1" dirty="0">
                <a:solidFill>
                  <a:schemeClr val="accent1"/>
                </a:solidFill>
              </a:rPr>
              <a:t>2. </a:t>
            </a:r>
            <a:r>
              <a:rPr lang="en-IN" b="1" dirty="0" smtClean="0">
                <a:solidFill>
                  <a:schemeClr val="accent1"/>
                </a:solidFill>
              </a:rPr>
              <a:t>Logistic Regression:</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Logistic </a:t>
            </a:r>
            <a:r>
              <a:rPr lang="en-US" dirty="0">
                <a:latin typeface="Times New Roman" panose="02020603050405020304" pitchFamily="18" charset="0"/>
                <a:cs typeface="Times New Roman" panose="02020603050405020304" pitchFamily="18" charset="0"/>
              </a:rPr>
              <a:t>Regression was used in the biological sciences in early twentieth century. It was then used in many social science applications. Logistic Regression is used when the dependent variable (target) is categorical.</a:t>
            </a:r>
            <a:endParaRPr lang="en-IN"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For example,</a:t>
            </a:r>
            <a:endParaRPr lang="en-IN"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To predict whether an email is spam (1) or (0)</a:t>
            </a:r>
            <a:endParaRPr lang="en-IN"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Whether the tumor is malignant (1) or not (0)</a:t>
            </a:r>
            <a:endParaRPr lang="en-IN"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Consider a scenario where we need to classify whether an email is spam or not. If we use linear regression for this problem, there is a need for setting up a threshold based on which classification can be done. Say if the actual class is malignant, predicted continuous value 0.4 and the threshold value is 0.5, the data point will be classified as not malignant which can lead to serious consequence in real </a:t>
            </a:r>
            <a:r>
              <a:rPr lang="en-US" dirty="0" smtClean="0">
                <a:latin typeface="Times New Roman" panose="02020603050405020304" pitchFamily="18" charset="0"/>
                <a:cs typeface="Times New Roman" panose="02020603050405020304" pitchFamily="18" charset="0"/>
              </a:rPr>
              <a:t>time.</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07117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0607" y="1296538"/>
            <a:ext cx="10265274" cy="4637964"/>
          </a:xfrm>
        </p:spPr>
        <p:txBody>
          <a:bodyPr>
            <a:normAutofit/>
          </a:bodyPr>
          <a:lstStyle/>
          <a:p>
            <a:r>
              <a:rPr lang="en-US" dirty="0">
                <a:latin typeface="Times New Roman" panose="02020603050405020304" pitchFamily="18" charset="0"/>
                <a:cs typeface="Times New Roman" panose="02020603050405020304" pitchFamily="18" charset="0"/>
              </a:rPr>
              <a:t>From this example, it can be inferred that linear regression is not suitable for classification problem. Linear regression is unbounded, and this brings logistic regression into picture. Their </a:t>
            </a:r>
            <a:r>
              <a:rPr lang="en-US" dirty="0" smtClean="0">
                <a:latin typeface="Times New Roman" panose="02020603050405020304" pitchFamily="18" charset="0"/>
                <a:cs typeface="Times New Roman" panose="02020603050405020304" pitchFamily="18" charset="0"/>
              </a:rPr>
              <a:t>value </a:t>
            </a:r>
            <a:r>
              <a:rPr lang="en-US" dirty="0">
                <a:latin typeface="Times New Roman" panose="02020603050405020304" pitchFamily="18" charset="0"/>
                <a:cs typeface="Times New Roman" panose="02020603050405020304" pitchFamily="18" charset="0"/>
              </a:rPr>
              <a:t>strictly ranges from 0 to </a:t>
            </a:r>
            <a:r>
              <a:rPr lang="en-US" dirty="0" smtClean="0">
                <a:latin typeface="Times New Roman" panose="02020603050405020304" pitchFamily="18" charset="0"/>
                <a:cs typeface="Times New Roman" panose="02020603050405020304" pitchFamily="18" charset="0"/>
              </a:rPr>
              <a:t>1.</a:t>
            </a:r>
          </a:p>
          <a:p>
            <a:r>
              <a:rPr lang="en-US" dirty="0">
                <a:latin typeface="Times New Roman" panose="02020603050405020304" pitchFamily="18" charset="0"/>
                <a:cs typeface="Times New Roman" panose="02020603050405020304" pitchFamily="18" charset="0"/>
              </a:rPr>
              <a:t>Logistic regression is one of the most commonly used machine learning algorithms for binary classification problems, which are problems with two class values, including predictions such as “this or that,” “yes or no” and “A or B.”</a:t>
            </a:r>
            <a:endParaRPr lang="en-IN"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purpose of logistic regression is to estimate the probabilities of events, including determining a relationship between features and the probabilities of particular outcomes.</a:t>
            </a:r>
            <a:endParaRPr lang="en-IN"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One example of this is predicting if a student will pass or fail an exam when the number of hours spent studying is provided as a feature and the variables for the response has two values: pass and fail.</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5846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332427" y="186519"/>
            <a:ext cx="8412076" cy="700585"/>
          </a:xfrm>
        </p:spPr>
        <p:txBody>
          <a:bodyPr>
            <a:normAutofit fontScale="90000"/>
          </a:bodyPr>
          <a:lstStyle/>
          <a:p>
            <a:pPr algn="ctr"/>
            <a:r>
              <a:rPr lang="en-US" sz="3200" b="1" dirty="0">
                <a:latin typeface="Times New Roman" panose="02020603050405020304" pitchFamily="18" charset="0"/>
                <a:cs typeface="Times New Roman" panose="02020603050405020304" pitchFamily="18" charset="0"/>
              </a:rPr>
              <a:t>HARDWARE AND SOFTWARE </a:t>
            </a:r>
            <a:r>
              <a:rPr lang="en-US" sz="3200" b="1" dirty="0" smtClean="0">
                <a:latin typeface="Times New Roman" panose="02020603050405020304" pitchFamily="18" charset="0"/>
                <a:cs typeface="Times New Roman" panose="02020603050405020304" pitchFamily="18" charset="0"/>
              </a:rPr>
              <a:t>REQUIREMENTS</a:t>
            </a:r>
            <a:endParaRPr lang="en-US" sz="3200" b="1" dirty="0">
              <a:latin typeface="Times New Roman" panose="02020603050405020304" pitchFamily="18" charset="0"/>
              <a:cs typeface="Times New Roman" panose="02020603050405020304" pitchFamily="18" charset="0"/>
            </a:endParaRPr>
          </a:p>
        </p:txBody>
      </p:sp>
      <p:sp>
        <p:nvSpPr>
          <p:cNvPr id="5" name="Content Placeholder 2"/>
          <p:cNvSpPr>
            <a:spLocks noGrp="1"/>
          </p:cNvSpPr>
          <p:nvPr>
            <p:ph idx="1"/>
          </p:nvPr>
        </p:nvSpPr>
        <p:spPr>
          <a:xfrm>
            <a:off x="1864844" y="2113768"/>
            <a:ext cx="8825659" cy="2949551"/>
          </a:xfrm>
        </p:spPr>
        <p:txBody>
          <a:bodyPr>
            <a:normAutofit/>
          </a:bodyPr>
          <a:lstStyle/>
          <a:p>
            <a:pPr marL="0" indent="0" algn="ctr">
              <a:lnSpc>
                <a:spcPct val="150000"/>
              </a:lnSpc>
              <a:buNone/>
            </a:pPr>
            <a:r>
              <a:rPr lang="en-IN" sz="2400" b="1" dirty="0">
                <a:solidFill>
                  <a:schemeClr val="accent2"/>
                </a:solidFill>
                <a:latin typeface="Times New Roman" panose="02020603050405020304" pitchFamily="18" charset="0"/>
                <a:cs typeface="Times New Roman" panose="02020603050405020304" pitchFamily="18" charset="0"/>
              </a:rPr>
              <a:t>H/W Configuration:</a:t>
            </a:r>
          </a:p>
          <a:p>
            <a:pPr lvl="0" algn="just">
              <a:lnSpc>
                <a:spcPct val="150000"/>
              </a:lnSpc>
            </a:pPr>
            <a:r>
              <a:rPr lang="en-IN" sz="2200" dirty="0">
                <a:latin typeface="Times New Roman" panose="02020603050405020304" pitchFamily="18" charset="0"/>
                <a:cs typeface="Times New Roman" panose="02020603050405020304" pitchFamily="18" charset="0"/>
              </a:rPr>
              <a:t>Processor</a:t>
            </a:r>
            <a:r>
              <a:rPr lang="en-IN" sz="2400" b="1" dirty="0">
                <a:latin typeface="Times New Roman" panose="02020603050405020304" pitchFamily="18" charset="0"/>
                <a:cs typeface="Times New Roman" panose="02020603050405020304" pitchFamily="18" charset="0"/>
              </a:rPr>
              <a:t>            	                   </a:t>
            </a:r>
            <a:r>
              <a:rPr lang="en-IN" sz="2200" dirty="0" smtClean="0">
                <a:latin typeface="Times New Roman" panose="02020603050405020304" pitchFamily="18" charset="0"/>
                <a:cs typeface="Times New Roman" panose="02020603050405020304" pitchFamily="18" charset="0"/>
              </a:rPr>
              <a:t>- </a:t>
            </a:r>
            <a:r>
              <a:rPr lang="en-IN" sz="2200" dirty="0">
                <a:latin typeface="Times New Roman" panose="02020603050405020304" pitchFamily="18" charset="0"/>
                <a:cs typeface="Times New Roman" panose="02020603050405020304" pitchFamily="18" charset="0"/>
              </a:rPr>
              <a:t>I3/Intel Processor</a:t>
            </a:r>
          </a:p>
          <a:p>
            <a:pPr lvl="0" algn="just">
              <a:lnSpc>
                <a:spcPct val="150000"/>
              </a:lnSpc>
            </a:pPr>
            <a:r>
              <a:rPr lang="en-IN" sz="2200" dirty="0">
                <a:latin typeface="Times New Roman" panose="02020603050405020304" pitchFamily="18" charset="0"/>
                <a:cs typeface="Times New Roman" panose="02020603050405020304" pitchFamily="18" charset="0"/>
              </a:rPr>
              <a:t>Hard Disk                                     </a:t>
            </a:r>
            <a:r>
              <a:rPr lang="en-IN" sz="2200" dirty="0" smtClean="0">
                <a:latin typeface="Times New Roman" panose="02020603050405020304" pitchFamily="18" charset="0"/>
                <a:cs typeface="Times New Roman" panose="02020603050405020304" pitchFamily="18" charset="0"/>
              </a:rPr>
              <a:t>  </a:t>
            </a:r>
            <a:r>
              <a:rPr lang="en-IN" sz="2200" dirty="0">
                <a:latin typeface="Times New Roman" panose="02020603050405020304" pitchFamily="18" charset="0"/>
                <a:cs typeface="Times New Roman" panose="02020603050405020304" pitchFamily="18" charset="0"/>
              </a:rPr>
              <a:t>- 160GB</a:t>
            </a:r>
          </a:p>
          <a:p>
            <a:pPr lvl="0" algn="just">
              <a:lnSpc>
                <a:spcPct val="150000"/>
              </a:lnSpc>
            </a:pPr>
            <a:r>
              <a:rPr lang="en-IN" sz="2200" dirty="0">
                <a:latin typeface="Times New Roman" panose="02020603050405020304" pitchFamily="18" charset="0"/>
                <a:cs typeface="Times New Roman" panose="02020603050405020304" pitchFamily="18" charset="0"/>
              </a:rPr>
              <a:t>RAM		                                 </a:t>
            </a:r>
            <a:r>
              <a:rPr lang="en-IN" sz="2200" dirty="0" smtClean="0">
                <a:latin typeface="Times New Roman" panose="02020603050405020304" pitchFamily="18" charset="0"/>
                <a:cs typeface="Times New Roman" panose="02020603050405020304" pitchFamily="18" charset="0"/>
              </a:rPr>
              <a:t> -  </a:t>
            </a:r>
            <a:r>
              <a:rPr lang="en-IN" sz="2200" dirty="0">
                <a:latin typeface="Times New Roman" panose="02020603050405020304" pitchFamily="18" charset="0"/>
                <a:cs typeface="Times New Roman" panose="02020603050405020304" pitchFamily="18" charset="0"/>
              </a:rPr>
              <a:t>8Gb</a:t>
            </a:r>
          </a:p>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421384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46162" y="1351128"/>
            <a:ext cx="10044751" cy="4162568"/>
          </a:xfrm>
        </p:spPr>
        <p:txBody>
          <a:bodyPr>
            <a:normAutofit fontScale="92500" lnSpcReduction="20000"/>
          </a:bodyPr>
          <a:lstStyle/>
          <a:p>
            <a:pPr marL="0" indent="0">
              <a:buNone/>
            </a:pPr>
            <a:r>
              <a:rPr lang="en-IN" sz="2400" b="1" dirty="0">
                <a:solidFill>
                  <a:schemeClr val="accent2"/>
                </a:solidFill>
                <a:latin typeface="Times New Roman" panose="02020603050405020304" pitchFamily="18" charset="0"/>
                <a:cs typeface="Times New Roman" panose="02020603050405020304" pitchFamily="18" charset="0"/>
              </a:rPr>
              <a:t>                                       S/W Configuration:</a:t>
            </a:r>
            <a:endParaRPr lang="en-IN" sz="2400" dirty="0">
              <a:solidFill>
                <a:schemeClr val="accent2"/>
              </a:solidFill>
              <a:latin typeface="Times New Roman" panose="02020603050405020304" pitchFamily="18" charset="0"/>
              <a:cs typeface="Times New Roman" panose="02020603050405020304" pitchFamily="18" charset="0"/>
            </a:endParaRPr>
          </a:p>
          <a:p>
            <a:pPr lvl="0" algn="just">
              <a:lnSpc>
                <a:spcPct val="150000"/>
              </a:lnSpc>
            </a:pPr>
            <a:r>
              <a:rPr lang="en-US" sz="2200" dirty="0">
                <a:latin typeface="Times New Roman" panose="02020603050405020304" pitchFamily="18" charset="0"/>
                <a:cs typeface="Times New Roman" panose="02020603050405020304" pitchFamily="18" charset="0"/>
              </a:rPr>
              <a:t>Operating System             </a:t>
            </a:r>
            <a:r>
              <a:rPr lang="en-US" sz="2400" dirty="0">
                <a:latin typeface="Times New Roman" panose="02020603050405020304" pitchFamily="18" charset="0"/>
                <a:cs typeface="Times New Roman" panose="02020603050405020304" pitchFamily="18" charset="0"/>
              </a:rPr>
              <a:t>			: </a:t>
            </a:r>
            <a:r>
              <a:rPr lang="en-US" sz="2200" dirty="0">
                <a:latin typeface="Times New Roman" panose="02020603050405020304" pitchFamily="18" charset="0"/>
                <a:cs typeface="Times New Roman" panose="02020603050405020304" pitchFamily="18" charset="0"/>
              </a:rPr>
              <a:t>Windows 7/8/10</a:t>
            </a:r>
            <a:r>
              <a:rPr lang="en-US" sz="2400" dirty="0">
                <a:latin typeface="Times New Roman" panose="02020603050405020304" pitchFamily="18" charset="0"/>
                <a:cs typeface="Times New Roman" panose="02020603050405020304" pitchFamily="18" charset="0"/>
              </a:rPr>
              <a:t>		</a:t>
            </a:r>
            <a:endParaRPr lang="en-IN" sz="2400" dirty="0">
              <a:latin typeface="Times New Roman" panose="02020603050405020304" pitchFamily="18" charset="0"/>
              <a:cs typeface="Times New Roman" panose="02020603050405020304" pitchFamily="18" charset="0"/>
            </a:endParaRPr>
          </a:p>
          <a:p>
            <a:pPr lvl="0" algn="just">
              <a:lnSpc>
                <a:spcPct val="150000"/>
              </a:lnSpc>
            </a:pPr>
            <a:r>
              <a:rPr lang="en-US" sz="2200" dirty="0">
                <a:latin typeface="Times New Roman" panose="02020603050405020304" pitchFamily="18" charset="0"/>
                <a:cs typeface="Times New Roman" panose="02020603050405020304" pitchFamily="18" charset="0"/>
              </a:rPr>
              <a:t>Server side Script             			: HTML, CSS &amp; JS</a:t>
            </a:r>
            <a:endParaRPr lang="en-IN" sz="2200" dirty="0">
              <a:latin typeface="Times New Roman" panose="02020603050405020304" pitchFamily="18" charset="0"/>
              <a:cs typeface="Times New Roman" panose="02020603050405020304" pitchFamily="18" charset="0"/>
            </a:endParaRPr>
          </a:p>
          <a:p>
            <a:pPr lvl="0" algn="just">
              <a:lnSpc>
                <a:spcPct val="150000"/>
              </a:lnSpc>
            </a:pPr>
            <a:r>
              <a:rPr lang="en-US" sz="2200" dirty="0">
                <a:latin typeface="Times New Roman" panose="02020603050405020304" pitchFamily="18" charset="0"/>
                <a:cs typeface="Times New Roman" panose="02020603050405020304" pitchFamily="18" charset="0"/>
              </a:rPr>
              <a:t>IDE		                        		    </a:t>
            </a:r>
            <a:r>
              <a:rPr lang="en-US" sz="2200" dirty="0" smtClean="0">
                <a:latin typeface="Times New Roman" panose="02020603050405020304" pitchFamily="18" charset="0"/>
                <a:cs typeface="Times New Roman" panose="02020603050405020304" pitchFamily="18" charset="0"/>
              </a:rPr>
              <a:t>   : </a:t>
            </a:r>
            <a:r>
              <a:rPr lang="en-US" sz="2200" dirty="0">
                <a:latin typeface="Times New Roman" panose="02020603050405020304" pitchFamily="18" charset="0"/>
                <a:cs typeface="Times New Roman" panose="02020603050405020304" pitchFamily="18" charset="0"/>
              </a:rPr>
              <a:t>Pycharm</a:t>
            </a:r>
            <a:endParaRPr lang="en-IN" sz="2200" dirty="0">
              <a:latin typeface="Times New Roman" panose="02020603050405020304" pitchFamily="18" charset="0"/>
              <a:cs typeface="Times New Roman" panose="02020603050405020304" pitchFamily="18" charset="0"/>
            </a:endParaRPr>
          </a:p>
          <a:p>
            <a:pPr lvl="0" algn="just">
              <a:lnSpc>
                <a:spcPct val="150000"/>
              </a:lnSpc>
            </a:pPr>
            <a:r>
              <a:rPr lang="en-US" sz="2200" dirty="0">
                <a:latin typeface="Times New Roman" panose="02020603050405020304" pitchFamily="18" charset="0"/>
                <a:cs typeface="Times New Roman" panose="02020603050405020304" pitchFamily="18" charset="0"/>
              </a:rPr>
              <a:t>Libraries Used				      </a:t>
            </a:r>
            <a:r>
              <a:rPr lang="en-US" sz="2200" dirty="0" smtClean="0">
                <a:latin typeface="Times New Roman" panose="02020603050405020304" pitchFamily="18" charset="0"/>
                <a:cs typeface="Times New Roman" panose="02020603050405020304" pitchFamily="18" charset="0"/>
              </a:rPr>
              <a:t> : Numpy</a:t>
            </a:r>
            <a:r>
              <a:rPr lang="en-US" sz="2200" dirty="0">
                <a:latin typeface="Times New Roman" panose="02020603050405020304" pitchFamily="18" charset="0"/>
                <a:cs typeface="Times New Roman" panose="02020603050405020304" pitchFamily="18" charset="0"/>
              </a:rPr>
              <a:t>, </a:t>
            </a:r>
            <a:r>
              <a:rPr lang="en-US" sz="2200" dirty="0" smtClean="0">
                <a:latin typeface="Times New Roman" panose="02020603050405020304" pitchFamily="18" charset="0"/>
                <a:cs typeface="Times New Roman" panose="02020603050405020304" pitchFamily="18" charset="0"/>
              </a:rPr>
              <a:t>Pandas, </a:t>
            </a:r>
            <a:r>
              <a:rPr lang="en-US" sz="2200" dirty="0">
                <a:latin typeface="Times New Roman" panose="02020603050405020304" pitchFamily="18" charset="0"/>
                <a:cs typeface="Times New Roman" panose="02020603050405020304" pitchFamily="18" charset="0"/>
              </a:rPr>
              <a:t>SCIKIT-LEARN</a:t>
            </a:r>
          </a:p>
          <a:p>
            <a:pPr lvl="0" algn="just">
              <a:lnSpc>
                <a:spcPct val="150000"/>
              </a:lnSpc>
            </a:pPr>
            <a:r>
              <a:rPr lang="en-US" sz="2200" dirty="0">
                <a:latin typeface="Times New Roman" panose="02020603050405020304" pitchFamily="18" charset="0"/>
                <a:cs typeface="Times New Roman" panose="02020603050405020304" pitchFamily="18" charset="0"/>
              </a:rPr>
              <a:t>Technology 		             		</a:t>
            </a:r>
            <a:r>
              <a:rPr lang="en-US" sz="2200" dirty="0" smtClean="0">
                <a:latin typeface="Times New Roman" panose="02020603050405020304" pitchFamily="18" charset="0"/>
                <a:cs typeface="Times New Roman" panose="02020603050405020304" pitchFamily="18" charset="0"/>
              </a:rPr>
              <a:t>       : </a:t>
            </a:r>
            <a:r>
              <a:rPr lang="en-US" sz="2200" dirty="0">
                <a:latin typeface="Times New Roman" panose="02020603050405020304" pitchFamily="18" charset="0"/>
                <a:cs typeface="Times New Roman" panose="02020603050405020304" pitchFamily="18" charset="0"/>
              </a:rPr>
              <a:t>Python 3.6</a:t>
            </a:r>
            <a:r>
              <a:rPr lang="en-US" sz="2200" dirty="0" smtClean="0">
                <a:latin typeface="Times New Roman" panose="02020603050405020304" pitchFamily="18" charset="0"/>
                <a:cs typeface="Times New Roman" panose="02020603050405020304" pitchFamily="18" charset="0"/>
              </a:rPr>
              <a:t>+</a:t>
            </a:r>
          </a:p>
          <a:p>
            <a:pPr lvl="0" algn="just">
              <a:lnSpc>
                <a:spcPct val="150000"/>
              </a:lnSpc>
            </a:pPr>
            <a:r>
              <a:rPr lang="en-US" sz="2200" dirty="0" smtClean="0">
                <a:latin typeface="Times New Roman" panose="02020603050405020304" pitchFamily="18" charset="0"/>
                <a:cs typeface="Times New Roman" panose="02020603050405020304" pitchFamily="18" charset="0"/>
              </a:rPr>
              <a:t>Frame Work					</a:t>
            </a:r>
            <a:r>
              <a:rPr lang="en-US" sz="2200" dirty="0">
                <a:latin typeface="Times New Roman" panose="02020603050405020304" pitchFamily="18" charset="0"/>
                <a:cs typeface="Times New Roman" panose="02020603050405020304" pitchFamily="18" charset="0"/>
              </a:rPr>
              <a:t> </a:t>
            </a:r>
            <a:r>
              <a:rPr lang="en-US" sz="2200" dirty="0" smtClean="0">
                <a:latin typeface="Times New Roman" panose="02020603050405020304" pitchFamily="18" charset="0"/>
                <a:cs typeface="Times New Roman" panose="02020603050405020304" pitchFamily="18" charset="0"/>
              </a:rPr>
              <a:t>      : Django</a:t>
            </a:r>
          </a:p>
          <a:p>
            <a:pPr lvl="0" algn="just">
              <a:lnSpc>
                <a:spcPct val="150000"/>
              </a:lnSpc>
            </a:pPr>
            <a:r>
              <a:rPr lang="en-US" sz="2200" dirty="0" smtClean="0">
                <a:latin typeface="Times New Roman" panose="02020603050405020304" pitchFamily="18" charset="0"/>
                <a:cs typeface="Times New Roman" panose="02020603050405020304" pitchFamily="18" charset="0"/>
              </a:rPr>
              <a:t>Database							: SQL</a:t>
            </a:r>
            <a:endParaRPr lang="en-IN" sz="2200" dirty="0">
              <a:latin typeface="Times New Roman" panose="02020603050405020304" pitchFamily="18" charset="0"/>
              <a:cs typeface="Times New Roman" panose="02020603050405020304" pitchFamily="18" charset="0"/>
            </a:endParaRPr>
          </a:p>
          <a:p>
            <a:pPr marL="0" lvl="0" indent="0" algn="just">
              <a:lnSpc>
                <a:spcPct val="150000"/>
              </a:lnSpc>
              <a:buNone/>
            </a:pPr>
            <a:endParaRPr lang="en-IN" sz="2400" dirty="0">
              <a:latin typeface="Times New Roman" panose="02020603050405020304" pitchFamily="18" charset="0"/>
              <a:cs typeface="Times New Roman" panose="02020603050405020304" pitchFamily="18" charset="0"/>
            </a:endParaRPr>
          </a:p>
          <a:p>
            <a:pPr algn="just">
              <a:lnSpc>
                <a:spcPct val="150000"/>
              </a:lnSpc>
            </a:pPr>
            <a:endParaRPr lang="en-US" sz="2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0830954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4202" y="459474"/>
            <a:ext cx="3075800" cy="564107"/>
          </a:xfrm>
        </p:spPr>
        <p:txBody>
          <a:bodyPr>
            <a:normAutofit fontScale="90000"/>
          </a:bodyPr>
          <a:lstStyle/>
          <a:p>
            <a:r>
              <a:rPr lang="en-IN" sz="3200" b="1" dirty="0" smtClean="0">
                <a:latin typeface="Times New Roman" panose="02020603050405020304" pitchFamily="18" charset="0"/>
                <a:cs typeface="Times New Roman" panose="02020603050405020304" pitchFamily="18" charset="0"/>
              </a:rPr>
              <a:t>ARCHIECTURE</a:t>
            </a:r>
            <a:endParaRPr lang="en-IN" sz="3200" b="1"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2"/>
          <a:stretch>
            <a:fillRect/>
          </a:stretch>
        </p:blipFill>
        <p:spPr>
          <a:xfrm>
            <a:off x="2900789" y="1698152"/>
            <a:ext cx="5762625" cy="4362450"/>
          </a:xfrm>
          <a:prstGeom prst="rect">
            <a:avLst/>
          </a:prstGeom>
        </p:spPr>
      </p:pic>
    </p:spTree>
    <p:extLst>
      <p:ext uri="{BB962C8B-B14F-4D97-AF65-F5344CB8AC3E}">
        <p14:creationId xmlns:p14="http://schemas.microsoft.com/office/powerpoint/2010/main" val="31086564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179" y="521080"/>
            <a:ext cx="3576055" cy="708301"/>
          </a:xfrm>
        </p:spPr>
        <p:txBody>
          <a:bodyPr>
            <a:normAutofit/>
          </a:bodyPr>
          <a:lstStyle/>
          <a:p>
            <a:pPr algn="ctr"/>
            <a:r>
              <a:rPr lang="en-US" sz="2400" b="1" dirty="0">
                <a:latin typeface="Times New Roman" pitchFamily="18" charset="0"/>
                <a:cs typeface="Times New Roman" pitchFamily="18" charset="0"/>
              </a:rPr>
              <a:t>USE CASE DIAGRAM</a:t>
            </a:r>
          </a:p>
        </p:txBody>
      </p:sp>
      <p:sp>
        <p:nvSpPr>
          <p:cNvPr id="4" name="Content Placeholder 3"/>
          <p:cNvSpPr>
            <a:spLocks noGrp="1"/>
          </p:cNvSpPr>
          <p:nvPr>
            <p:ph idx="1"/>
          </p:nvPr>
        </p:nvSpPr>
        <p:spPr>
          <a:xfrm>
            <a:off x="1244771" y="2336169"/>
            <a:ext cx="10100815" cy="4976947"/>
          </a:xfrm>
        </p:spPr>
        <p:txBody>
          <a:bodyPr>
            <a:normAutofit/>
          </a:bodyPr>
          <a:lstStyle/>
          <a:p>
            <a:pPr algn="just">
              <a:lnSpc>
                <a:spcPct val="150000"/>
              </a:lnSpc>
            </a:pPr>
            <a:r>
              <a:rPr lang="en-US" sz="2000" dirty="0">
                <a:latin typeface="Times New Roman" pitchFamily="18" charset="0"/>
                <a:cs typeface="Times New Roman" pitchFamily="18" charset="0"/>
              </a:rPr>
              <a:t>A use case diagram in the Unified Modeling Language (UML) is a type of behavioral diagram defined by and created from a Use-case analysis. Its purpose is to present a graphical overview of the functionality provided by a system in terms of actors, their goals (represented as use cases), and any dependencies between those use cases. The main purpose of a use case diagram is to show what system functions are performed for which actor. Roles of the actors in the system can be depicted.</a:t>
            </a:r>
          </a:p>
          <a:p>
            <a:endParaRPr lang="en-US" sz="20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3343275" y="604837"/>
            <a:ext cx="5505450" cy="564832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7212" y="554146"/>
            <a:ext cx="4477576" cy="547868"/>
          </a:xfrm>
        </p:spPr>
        <p:txBody>
          <a:bodyPr>
            <a:normAutofit/>
          </a:bodyPr>
          <a:lstStyle/>
          <a:p>
            <a:pPr algn="ctr"/>
            <a:r>
              <a:rPr lang="en-US" sz="2400" b="1" dirty="0">
                <a:latin typeface="Times New Roman" pitchFamily="18" charset="0"/>
                <a:cs typeface="Times New Roman" pitchFamily="18" charset="0"/>
              </a:rPr>
              <a:t>CLASS DIAGRAM</a:t>
            </a:r>
          </a:p>
        </p:txBody>
      </p:sp>
      <p:sp>
        <p:nvSpPr>
          <p:cNvPr id="4" name="Content Placeholder 3"/>
          <p:cNvSpPr>
            <a:spLocks noGrp="1"/>
          </p:cNvSpPr>
          <p:nvPr>
            <p:ph idx="1"/>
          </p:nvPr>
        </p:nvSpPr>
        <p:spPr>
          <a:xfrm>
            <a:off x="1580606" y="1258957"/>
            <a:ext cx="9924006" cy="5285534"/>
          </a:xfrm>
        </p:spPr>
        <p:txBody>
          <a:bodyPr>
            <a:normAutofit/>
          </a:bodyPr>
          <a:lstStyle/>
          <a:p>
            <a:pPr algn="just">
              <a:lnSpc>
                <a:spcPct val="150000"/>
              </a:lnSpc>
            </a:pPr>
            <a:r>
              <a:rPr lang="en-US" sz="2000" dirty="0">
                <a:latin typeface="Times New Roman" pitchFamily="18" charset="0"/>
                <a:cs typeface="Times New Roman" pitchFamily="18" charset="0"/>
              </a:rPr>
              <a:t>In software engineering, a class diagram in the Unified Modeling Language (UML) is a type of static structure diagram that describes the structure of a system by showing the system's classes, their attributes, operations (or methods), and the relationships among the classes. It explains which class contains information.</a:t>
            </a:r>
          </a:p>
          <a:p>
            <a:endParaRPr lang="en-US" sz="2000" dirty="0"/>
          </a:p>
        </p:txBody>
      </p:sp>
      <p:pic>
        <p:nvPicPr>
          <p:cNvPr id="5" name="Picture 4"/>
          <p:cNvPicPr/>
          <p:nvPr/>
        </p:nvPicPr>
        <p:blipFill>
          <a:blip r:embed="rId2"/>
          <a:stretch>
            <a:fillRect/>
          </a:stretch>
        </p:blipFill>
        <p:spPr>
          <a:xfrm>
            <a:off x="3124200" y="3684896"/>
            <a:ext cx="6838666" cy="1989113"/>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2665" y="838757"/>
            <a:ext cx="4786669" cy="708301"/>
          </a:xfrm>
        </p:spPr>
        <p:txBody>
          <a:bodyPr>
            <a:normAutofit/>
          </a:bodyPr>
          <a:lstStyle/>
          <a:p>
            <a:pPr algn="ctr"/>
            <a:r>
              <a:rPr lang="en-US" sz="2400" b="1" dirty="0">
                <a:latin typeface="Times New Roman" pitchFamily="18" charset="0"/>
                <a:cs typeface="Times New Roman" pitchFamily="18" charset="0"/>
              </a:rPr>
              <a:t>SEQUENCE DIAGRAM</a:t>
            </a:r>
          </a:p>
        </p:txBody>
      </p:sp>
      <p:sp>
        <p:nvSpPr>
          <p:cNvPr id="4" name="Content Placeholder 3"/>
          <p:cNvSpPr>
            <a:spLocks noGrp="1"/>
          </p:cNvSpPr>
          <p:nvPr>
            <p:ph idx="1"/>
          </p:nvPr>
        </p:nvSpPr>
        <p:spPr>
          <a:xfrm>
            <a:off x="1545091" y="2293005"/>
            <a:ext cx="9350062" cy="3604214"/>
          </a:xfrm>
        </p:spPr>
        <p:txBody>
          <a:bodyPr>
            <a:normAutofit/>
          </a:bodyPr>
          <a:lstStyle/>
          <a:p>
            <a:pPr algn="just">
              <a:lnSpc>
                <a:spcPct val="150000"/>
              </a:lnSpc>
            </a:pPr>
            <a:r>
              <a:rPr lang="en-US" sz="2000" dirty="0">
                <a:latin typeface="Times New Roman" pitchFamily="18" charset="0"/>
                <a:cs typeface="Times New Roman" pitchFamily="18" charset="0"/>
              </a:rPr>
              <a:t>A sequence diagram in Unified Modeling Language (UML) is a kind of interaction diagram that shows how processes operate with one another and in what order. It is a construct of a Message Sequence Chart. Sequence diagrams are sometimes called event diagrams, event scenarios, and timing diagrams.</a:t>
            </a:r>
          </a:p>
          <a:p>
            <a:endParaRPr lang="en-US" sz="2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1402" y="136478"/>
            <a:ext cx="3316405" cy="573206"/>
          </a:xfrm>
        </p:spPr>
        <p:txBody>
          <a:bodyPr>
            <a:normAutofit fontScale="90000"/>
          </a:bodyPr>
          <a:lstStyle/>
          <a:p>
            <a:pPr algn="ctr"/>
            <a:r>
              <a:rPr lang="en-US" sz="3600" b="1" dirty="0">
                <a:latin typeface="Times New Roman" panose="02020603050405020304" pitchFamily="18" charset="0"/>
                <a:cs typeface="Times New Roman" panose="02020603050405020304" pitchFamily="18" charset="0"/>
              </a:rPr>
              <a:t>ABSTRACT</a:t>
            </a:r>
            <a:endParaRPr lang="en-US" sz="3600" dirty="0">
              <a:latin typeface="Times New Roman" panose="02020603050405020304" pitchFamily="18" charset="0"/>
              <a:cs typeface="Times New Roman" panose="02020603050405020304" pitchFamily="18" charset="0"/>
            </a:endParaRPr>
          </a:p>
        </p:txBody>
      </p:sp>
      <p:sp>
        <p:nvSpPr>
          <p:cNvPr id="4" name="Rectangle 3"/>
          <p:cNvSpPr/>
          <p:nvPr/>
        </p:nvSpPr>
        <p:spPr>
          <a:xfrm>
            <a:off x="559556" y="641446"/>
            <a:ext cx="11000096" cy="6038641"/>
          </a:xfrm>
          <a:prstGeom prst="rect">
            <a:avLst/>
          </a:prstGeom>
        </p:spPr>
        <p:txBody>
          <a:bodyPr wrap="square">
            <a:spAutoFit/>
          </a:bodyPr>
          <a:lstStyle/>
          <a:p>
            <a:pPr algn="just">
              <a:lnSpc>
                <a:spcPct val="150000"/>
              </a:lnSpc>
            </a:pPr>
            <a:r>
              <a:rPr lang="en-IN" sz="2000" dirty="0">
                <a:latin typeface="Times New Roman" panose="02020603050405020304" pitchFamily="18" charset="0"/>
                <a:cs typeface="Times New Roman" panose="02020603050405020304" pitchFamily="18" charset="0"/>
              </a:rPr>
              <a:t>With the continuous evolve of E-commerce systems, online reviews are mainly considered as a crucial factor for building and maintaining a good reputation. Moreover, they have an effective role in the decision making process for end users. Usually, a positive review for a target object attracts more customers and lead to high increase in sales. Nowadays, deceptive or fake reviews are deliberately written to build virtual reputation and attracting potential customers. Thus, identifying fake reviews is a vivid and ongoing research area. Identifying fake reviews depends not only on the key features of the reviews but also on the behaviours of the reviewers. This paper proposes a machine learning approach to identify fake reviews. In addition to the features extraction process of the reviews, this paper applies several features engineering to extract various behaviours of the reviewers. The paper compares the performance of several experiments done on a real Yelp dataset of restaurants reviews, we compare the performance of machine learning classifiers; KNN, Naive Bayes (NB), Logistic Regression. The results reveal that Logistic Regression outperforms the rest of classifiers in terms of accuracy achieving best. The results show that the system has better ability to detect a review as fake or original. </a:t>
            </a:r>
          </a:p>
        </p:txBody>
      </p:sp>
    </p:spTree>
    <p:extLst>
      <p:ext uri="{BB962C8B-B14F-4D97-AF65-F5344CB8AC3E}">
        <p14:creationId xmlns:p14="http://schemas.microsoft.com/office/powerpoint/2010/main" val="310166175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3938587" y="914400"/>
            <a:ext cx="5382834" cy="50292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9707" y="1060589"/>
            <a:ext cx="5752585" cy="708301"/>
          </a:xfrm>
        </p:spPr>
        <p:txBody>
          <a:bodyPr>
            <a:normAutofit/>
          </a:bodyPr>
          <a:lstStyle/>
          <a:p>
            <a:pPr algn="ctr"/>
            <a:r>
              <a:rPr lang="en-US" sz="2400" b="1" dirty="0">
                <a:latin typeface="Times New Roman" pitchFamily="18" charset="0"/>
                <a:cs typeface="Times New Roman" pitchFamily="18" charset="0"/>
              </a:rPr>
              <a:t>COLLABORATION DIAGRAM</a:t>
            </a:r>
          </a:p>
        </p:txBody>
      </p:sp>
      <p:sp>
        <p:nvSpPr>
          <p:cNvPr id="4" name="Content Placeholder 3"/>
          <p:cNvSpPr>
            <a:spLocks noGrp="1"/>
          </p:cNvSpPr>
          <p:nvPr>
            <p:ph idx="1"/>
          </p:nvPr>
        </p:nvSpPr>
        <p:spPr>
          <a:xfrm>
            <a:off x="1216400" y="2020680"/>
            <a:ext cx="10251584" cy="3949010"/>
          </a:xfrm>
        </p:spPr>
        <p:txBody>
          <a:bodyPr>
            <a:normAutofit/>
          </a:bodyPr>
          <a:lstStyle/>
          <a:p>
            <a:pPr algn="just">
              <a:lnSpc>
                <a:spcPct val="150000"/>
              </a:lnSpc>
            </a:pPr>
            <a:r>
              <a:rPr lang="en-US" sz="2000" dirty="0">
                <a:latin typeface="Times New Roman" pitchFamily="18" charset="0"/>
                <a:cs typeface="Times New Roman" pitchFamily="18" charset="0"/>
              </a:rPr>
              <a:t>In collaboration diagram the method call sequence is indicated by some numbering technique as shown below. The number indicates how the methods are called one after another. We have taken the same order management system to describe the collaboration diagram. The method calls are similar to that of a sequence diagram. But the difference is that the sequence diagram does not describe the object organization where as the collaboration diagram shows the object organization.</a:t>
            </a:r>
          </a:p>
          <a:p>
            <a:endParaRPr lang="en-US" sz="20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2722088" y="2204397"/>
            <a:ext cx="7186187" cy="2913513"/>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7546" y="650236"/>
            <a:ext cx="4942359" cy="708301"/>
          </a:xfrm>
        </p:spPr>
        <p:txBody>
          <a:bodyPr>
            <a:normAutofit/>
          </a:bodyPr>
          <a:lstStyle/>
          <a:p>
            <a:pPr algn="ctr"/>
            <a:r>
              <a:rPr lang="en-US" sz="2400" b="1" dirty="0">
                <a:latin typeface="Times New Roman" pitchFamily="18" charset="0"/>
                <a:cs typeface="Times New Roman" pitchFamily="18" charset="0"/>
              </a:rPr>
              <a:t>DEPLOYMENT DIAGRAM</a:t>
            </a:r>
          </a:p>
        </p:txBody>
      </p:sp>
      <p:sp>
        <p:nvSpPr>
          <p:cNvPr id="4" name="Content Placeholder 3"/>
          <p:cNvSpPr>
            <a:spLocks noGrp="1"/>
          </p:cNvSpPr>
          <p:nvPr>
            <p:ph idx="1"/>
          </p:nvPr>
        </p:nvSpPr>
        <p:spPr>
          <a:xfrm>
            <a:off x="1443056" y="1672048"/>
            <a:ext cx="9597435" cy="4675744"/>
          </a:xfrm>
        </p:spPr>
        <p:txBody>
          <a:bodyPr>
            <a:normAutofit/>
          </a:bodyPr>
          <a:lstStyle/>
          <a:p>
            <a:pPr algn="just">
              <a:lnSpc>
                <a:spcPct val="150000"/>
              </a:lnSpc>
            </a:pPr>
            <a:r>
              <a:rPr lang="en-US" sz="2000" dirty="0">
                <a:latin typeface="Times New Roman" pitchFamily="18" charset="0"/>
                <a:cs typeface="Times New Roman" pitchFamily="18" charset="0"/>
              </a:rPr>
              <a:t>Deployment diagram represents the deployment view of a system. It is related to the component diagram. Because the components are deployed using the deployment diagrams. A deployment diagram consists of nodes. Nodes are nothing but physical hardware used to deploy the application.</a:t>
            </a:r>
          </a:p>
          <a:p>
            <a:endParaRPr lang="en-US" sz="2000" dirty="0"/>
          </a:p>
        </p:txBody>
      </p:sp>
      <p:pic>
        <p:nvPicPr>
          <p:cNvPr id="6" name="Picture 5"/>
          <p:cNvPicPr/>
          <p:nvPr/>
        </p:nvPicPr>
        <p:blipFill>
          <a:blip r:embed="rId2"/>
          <a:stretch>
            <a:fillRect/>
          </a:stretch>
        </p:blipFill>
        <p:spPr>
          <a:xfrm>
            <a:off x="3691777" y="4109184"/>
            <a:ext cx="4653896" cy="172402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3802" y="828261"/>
            <a:ext cx="3925296" cy="715293"/>
          </a:xfrm>
        </p:spPr>
        <p:txBody>
          <a:bodyPr>
            <a:normAutofit/>
          </a:bodyPr>
          <a:lstStyle/>
          <a:p>
            <a:pPr algn="ctr"/>
            <a:r>
              <a:rPr lang="en-US" sz="2400" b="1" dirty="0">
                <a:latin typeface="Times New Roman" pitchFamily="18" charset="0"/>
                <a:cs typeface="Times New Roman" pitchFamily="18" charset="0"/>
              </a:rPr>
              <a:t>ACTIVITY DIAGRAM</a:t>
            </a:r>
          </a:p>
        </p:txBody>
      </p:sp>
      <p:sp>
        <p:nvSpPr>
          <p:cNvPr id="4" name="Content Placeholder 3"/>
          <p:cNvSpPr>
            <a:spLocks noGrp="1"/>
          </p:cNvSpPr>
          <p:nvPr>
            <p:ph idx="1"/>
          </p:nvPr>
        </p:nvSpPr>
        <p:spPr>
          <a:xfrm>
            <a:off x="1700759" y="2411328"/>
            <a:ext cx="9440213" cy="3618411"/>
          </a:xfrm>
        </p:spPr>
        <p:txBody>
          <a:bodyPr>
            <a:normAutofit/>
          </a:bodyPr>
          <a:lstStyle/>
          <a:p>
            <a:pPr algn="just"/>
            <a:r>
              <a:rPr lang="en-US" sz="2000" dirty="0">
                <a:latin typeface="Times New Roman" pitchFamily="18" charset="0"/>
                <a:cs typeface="Times New Roman" pitchFamily="18" charset="0"/>
              </a:rPr>
              <a:t>Activity diagrams are graphical representations of workflows of stepwise activities and actions with support for choice, iteration and concurrency. </a:t>
            </a:r>
          </a:p>
          <a:p>
            <a:pPr algn="just"/>
            <a:r>
              <a:rPr lang="en-US" sz="2000" dirty="0">
                <a:latin typeface="Times New Roman" pitchFamily="18" charset="0"/>
                <a:cs typeface="Times New Roman" pitchFamily="18" charset="0"/>
              </a:rPr>
              <a:t>In the Unified Modeling Language, activity diagrams can be used to describe the business and operational step-by-step workflows of components in a system. </a:t>
            </a:r>
          </a:p>
          <a:p>
            <a:pPr algn="just"/>
            <a:r>
              <a:rPr lang="en-US" sz="2000" dirty="0">
                <a:latin typeface="Times New Roman" pitchFamily="18" charset="0"/>
                <a:cs typeface="Times New Roman" pitchFamily="18" charset="0"/>
              </a:rPr>
              <a:t>An activity diagram shows the overall flow of control.</a:t>
            </a:r>
          </a:p>
          <a:p>
            <a:pPr algn="just"/>
            <a:endParaRPr lang="en-US" sz="20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3654685" y="533400"/>
            <a:ext cx="5066234" cy="57912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5626" y="743002"/>
            <a:ext cx="4311294" cy="708301"/>
          </a:xfrm>
        </p:spPr>
        <p:txBody>
          <a:bodyPr>
            <a:normAutofit/>
          </a:bodyPr>
          <a:lstStyle/>
          <a:p>
            <a:pPr algn="ctr"/>
            <a:r>
              <a:rPr lang="en-US" sz="2400" b="1" dirty="0">
                <a:latin typeface="Times New Roman" pitchFamily="18" charset="0"/>
                <a:cs typeface="Times New Roman" pitchFamily="18" charset="0"/>
              </a:rPr>
              <a:t>COMPONENT DIAGRAM</a:t>
            </a:r>
          </a:p>
        </p:txBody>
      </p:sp>
      <p:sp>
        <p:nvSpPr>
          <p:cNvPr id="4" name="Content Placeholder 3"/>
          <p:cNvSpPr>
            <a:spLocks noGrp="1"/>
          </p:cNvSpPr>
          <p:nvPr>
            <p:ph idx="1"/>
          </p:nvPr>
        </p:nvSpPr>
        <p:spPr>
          <a:xfrm>
            <a:off x="1297282" y="1755413"/>
            <a:ext cx="9597435" cy="4339897"/>
          </a:xfrm>
        </p:spPr>
        <p:txBody>
          <a:bodyPr>
            <a:normAutofit/>
          </a:bodyPr>
          <a:lstStyle/>
          <a:p>
            <a:pPr algn="just"/>
            <a:r>
              <a:rPr lang="en-US" sz="2000" dirty="0">
                <a:latin typeface="Times New Roman" pitchFamily="18" charset="0"/>
                <a:cs typeface="Times New Roman" pitchFamily="18" charset="0"/>
              </a:rPr>
              <a:t>A component diagram, also known as a UML component diagram, describes the organization and wiring of the physical components in a system. </a:t>
            </a:r>
          </a:p>
          <a:p>
            <a:pPr algn="just"/>
            <a:r>
              <a:rPr lang="en-US" sz="2000" dirty="0">
                <a:latin typeface="Times New Roman" pitchFamily="18" charset="0"/>
                <a:cs typeface="Times New Roman" pitchFamily="18" charset="0"/>
              </a:rPr>
              <a:t>Component diagrams are often drawn to help model implementation details and double-check that every aspect of the system's required functions is covered by planned development.</a:t>
            </a:r>
          </a:p>
          <a:p>
            <a:endParaRPr lang="en-US" sz="2000" dirty="0"/>
          </a:p>
        </p:txBody>
      </p:sp>
      <p:pic>
        <p:nvPicPr>
          <p:cNvPr id="6" name="Picture 5"/>
          <p:cNvPicPr/>
          <p:nvPr/>
        </p:nvPicPr>
        <p:blipFill>
          <a:blip r:embed="rId2"/>
          <a:stretch>
            <a:fillRect/>
          </a:stretch>
        </p:blipFill>
        <p:spPr>
          <a:xfrm>
            <a:off x="3423154" y="4200951"/>
            <a:ext cx="4996237" cy="1626642"/>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4587" y="909851"/>
            <a:ext cx="2366117" cy="495869"/>
          </a:xfrm>
        </p:spPr>
        <p:txBody>
          <a:bodyPr>
            <a:normAutofit/>
          </a:bodyPr>
          <a:lstStyle/>
          <a:p>
            <a:r>
              <a:rPr lang="en-US" sz="2400" b="1" dirty="0">
                <a:latin typeface="Times New Roman" pitchFamily="18" charset="0"/>
                <a:cs typeface="Times New Roman" pitchFamily="18" charset="0"/>
              </a:rPr>
              <a:t>ER DIAGRAM</a:t>
            </a:r>
            <a:endParaRPr lang="en-IN" sz="2400" dirty="0"/>
          </a:p>
        </p:txBody>
      </p:sp>
      <p:sp>
        <p:nvSpPr>
          <p:cNvPr id="3" name="Content Placeholder 2"/>
          <p:cNvSpPr>
            <a:spLocks noGrp="1"/>
          </p:cNvSpPr>
          <p:nvPr>
            <p:ph idx="1"/>
          </p:nvPr>
        </p:nvSpPr>
        <p:spPr>
          <a:xfrm>
            <a:off x="677334" y="2160589"/>
            <a:ext cx="9940624" cy="3880773"/>
          </a:xfrm>
        </p:spPr>
        <p:txBody>
          <a:bodyPr>
            <a:normAutofit/>
          </a:bodyPr>
          <a:lstStyle/>
          <a:p>
            <a:pPr algn="just"/>
            <a:r>
              <a:rPr lang="en-IN" dirty="0">
                <a:latin typeface="Times New Roman" pitchFamily="18" charset="0"/>
                <a:cs typeface="Times New Roman" pitchFamily="18" charset="0"/>
              </a:rPr>
              <a:t>An Entity–relationship model (ER model) describes the structure of a database with the help of a diagram, which is known as Entity Relationship Diagram (ER Diagram). </a:t>
            </a:r>
          </a:p>
          <a:p>
            <a:pPr algn="just"/>
            <a:r>
              <a:rPr lang="en-IN" dirty="0">
                <a:latin typeface="Times New Roman" pitchFamily="18" charset="0"/>
                <a:cs typeface="Times New Roman" pitchFamily="18" charset="0"/>
              </a:rPr>
              <a:t>An ER diagram shows the relationship among entity sets. An entity set is a group of similar entities and these entities can have attributes. </a:t>
            </a:r>
            <a:endParaRPr lang="en-IN" dirty="0" smtClean="0">
              <a:latin typeface="Times New Roman" pitchFamily="18" charset="0"/>
              <a:cs typeface="Times New Roman" pitchFamily="18" charset="0"/>
            </a:endParaRPr>
          </a:p>
          <a:p>
            <a:pPr algn="just"/>
            <a:r>
              <a:rPr lang="en-IN" dirty="0" smtClean="0">
                <a:latin typeface="Times New Roman" pitchFamily="18" charset="0"/>
                <a:cs typeface="Times New Roman" pitchFamily="18" charset="0"/>
              </a:rPr>
              <a:t>In </a:t>
            </a:r>
            <a:r>
              <a:rPr lang="en-IN" dirty="0">
                <a:latin typeface="Times New Roman" pitchFamily="18" charset="0"/>
                <a:cs typeface="Times New Roman" pitchFamily="18" charset="0"/>
              </a:rPr>
              <a:t>terms of DBMS, an entity is a table or attribute of a table in database, so by showing relationship among tables and their attributes, ER diagram shows the complete logical structure of a database. </a:t>
            </a:r>
          </a:p>
        </p:txBody>
      </p:sp>
    </p:spTree>
    <p:extLst>
      <p:ext uri="{BB962C8B-B14F-4D97-AF65-F5344CB8AC3E}">
        <p14:creationId xmlns:p14="http://schemas.microsoft.com/office/powerpoint/2010/main" val="19526120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2673824" y="1622234"/>
            <a:ext cx="7643884" cy="3823221"/>
          </a:xfrm>
          <a:prstGeom prst="rect">
            <a:avLst/>
          </a:prstGeom>
        </p:spPr>
      </p:pic>
    </p:spTree>
    <p:extLst>
      <p:ext uri="{BB962C8B-B14F-4D97-AF65-F5344CB8AC3E}">
        <p14:creationId xmlns:p14="http://schemas.microsoft.com/office/powerpoint/2010/main" val="20191993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464587" y="650543"/>
            <a:ext cx="2366117" cy="495869"/>
          </a:xfrm>
        </p:spPr>
        <p:txBody>
          <a:bodyPr>
            <a:normAutofit/>
          </a:bodyPr>
          <a:lstStyle/>
          <a:p>
            <a:r>
              <a:rPr lang="en-US" sz="2400" b="1" dirty="0" smtClean="0">
                <a:latin typeface="Times New Roman" pitchFamily="18" charset="0"/>
                <a:cs typeface="Times New Roman" pitchFamily="18" charset="0"/>
              </a:rPr>
              <a:t>DF DIAGRAM</a:t>
            </a:r>
            <a:endParaRPr lang="en-IN" sz="2400" dirty="0"/>
          </a:p>
        </p:txBody>
      </p:sp>
      <p:sp>
        <p:nvSpPr>
          <p:cNvPr id="5" name="Content Placeholder 2"/>
          <p:cNvSpPr>
            <a:spLocks noGrp="1"/>
          </p:cNvSpPr>
          <p:nvPr>
            <p:ph idx="1"/>
          </p:nvPr>
        </p:nvSpPr>
        <p:spPr>
          <a:xfrm>
            <a:off x="677334" y="2160589"/>
            <a:ext cx="9940624" cy="3880773"/>
          </a:xfrm>
        </p:spPr>
        <p:txBody>
          <a:bodyPr>
            <a:normAutofit/>
          </a:bodyPr>
          <a:lstStyle/>
          <a:p>
            <a:r>
              <a:rPr lang="en-IN" dirty="0">
                <a:latin typeface="Times New Roman" pitchFamily="18" charset="0"/>
                <a:cs typeface="Times New Roman" pitchFamily="18" charset="0"/>
              </a:rPr>
              <a:t>A Data Flow Diagram (DFD) is a traditional way to visualize the information flows within a system</a:t>
            </a:r>
            <a:r>
              <a:rPr lang="en-IN" dirty="0" smtClean="0">
                <a:latin typeface="Times New Roman" pitchFamily="18" charset="0"/>
                <a:cs typeface="Times New Roman" pitchFamily="18" charset="0"/>
              </a:rPr>
              <a:t>.</a:t>
            </a:r>
          </a:p>
          <a:p>
            <a:r>
              <a:rPr lang="en-IN" dirty="0" smtClean="0">
                <a:latin typeface="Times New Roman" pitchFamily="18" charset="0"/>
                <a:cs typeface="Times New Roman" pitchFamily="18" charset="0"/>
              </a:rPr>
              <a:t> </a:t>
            </a:r>
            <a:r>
              <a:rPr lang="en-IN" dirty="0">
                <a:latin typeface="Times New Roman" pitchFamily="18" charset="0"/>
                <a:cs typeface="Times New Roman" pitchFamily="18" charset="0"/>
              </a:rPr>
              <a:t>A neat and clear DFD can depict a good amount of the system requirements graphically. It can be manual, automated, or a combination of both. </a:t>
            </a:r>
            <a:endParaRPr lang="en-IN" dirty="0" smtClean="0">
              <a:latin typeface="Times New Roman" pitchFamily="18" charset="0"/>
              <a:cs typeface="Times New Roman" pitchFamily="18" charset="0"/>
            </a:endParaRPr>
          </a:p>
          <a:p>
            <a:r>
              <a:rPr lang="en-IN" dirty="0" smtClean="0">
                <a:latin typeface="Times New Roman" pitchFamily="18" charset="0"/>
                <a:cs typeface="Times New Roman" pitchFamily="18" charset="0"/>
              </a:rPr>
              <a:t>It </a:t>
            </a:r>
            <a:r>
              <a:rPr lang="en-IN" dirty="0">
                <a:latin typeface="Times New Roman" pitchFamily="18" charset="0"/>
                <a:cs typeface="Times New Roman" pitchFamily="18" charset="0"/>
              </a:rPr>
              <a:t>shows how information enters and leaves the system, what changes the information and where information is stored. </a:t>
            </a:r>
            <a:endParaRPr lang="en-IN" dirty="0" smtClean="0">
              <a:latin typeface="Times New Roman" pitchFamily="18" charset="0"/>
              <a:cs typeface="Times New Roman" pitchFamily="18" charset="0"/>
            </a:endParaRPr>
          </a:p>
          <a:p>
            <a:r>
              <a:rPr lang="en-IN" dirty="0" smtClean="0">
                <a:latin typeface="Times New Roman" pitchFamily="18" charset="0"/>
                <a:cs typeface="Times New Roman" pitchFamily="18" charset="0"/>
              </a:rPr>
              <a:t>The </a:t>
            </a:r>
            <a:r>
              <a:rPr lang="en-IN" dirty="0">
                <a:latin typeface="Times New Roman" pitchFamily="18" charset="0"/>
                <a:cs typeface="Times New Roman" pitchFamily="18" charset="0"/>
              </a:rPr>
              <a:t>purpose of a DFD is to show the scope and boundaries of a system as a whole. </a:t>
            </a:r>
            <a:endParaRPr lang="en-IN" dirty="0" smtClean="0">
              <a:latin typeface="Times New Roman" pitchFamily="18" charset="0"/>
              <a:cs typeface="Times New Roman" pitchFamily="18" charset="0"/>
            </a:endParaRPr>
          </a:p>
          <a:p>
            <a:r>
              <a:rPr lang="en-IN" dirty="0" smtClean="0">
                <a:latin typeface="Times New Roman" pitchFamily="18" charset="0"/>
                <a:cs typeface="Times New Roman" pitchFamily="18" charset="0"/>
              </a:rPr>
              <a:t>It </a:t>
            </a:r>
            <a:r>
              <a:rPr lang="en-IN" dirty="0">
                <a:latin typeface="Times New Roman" pitchFamily="18" charset="0"/>
                <a:cs typeface="Times New Roman" pitchFamily="18" charset="0"/>
              </a:rPr>
              <a:t>may be used as a communications tool between a systems analyst and any person who plays a part in the system that acts as the starting point for redesigning a system</a:t>
            </a:r>
            <a:r>
              <a:rPr lang="en-IN" dirty="0" smtClean="0">
                <a:latin typeface="Times New Roman" pitchFamily="18" charset="0"/>
                <a:cs typeface="Times New Roman" pitchFamily="18" charset="0"/>
              </a:rPr>
              <a:t>.</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160687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5548" y="175691"/>
            <a:ext cx="3911221" cy="662782"/>
          </a:xfrm>
        </p:spPr>
        <p:txBody>
          <a:bodyPr>
            <a:normAutofit/>
          </a:bodyPr>
          <a:lstStyle/>
          <a:p>
            <a:r>
              <a:rPr lang="en-IN" sz="3600" b="1" dirty="0">
                <a:latin typeface="Times New Roman" panose="02020603050405020304" pitchFamily="18" charset="0"/>
                <a:cs typeface="Times New Roman" panose="02020603050405020304" pitchFamily="18" charset="0"/>
              </a:rPr>
              <a:t>INTRODUCTION</a:t>
            </a:r>
            <a:endParaRPr lang="en-IN" sz="2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69708" y="1152371"/>
            <a:ext cx="11362899" cy="5152895"/>
          </a:xfrm>
        </p:spPr>
        <p:txBody>
          <a:bodyPr>
            <a:noAutofit/>
          </a:bodyPr>
          <a:lstStyle/>
          <a:p>
            <a:pPr algn="just">
              <a:lnSpc>
                <a:spcPct val="150000"/>
              </a:lnSpc>
            </a:pPr>
            <a:r>
              <a:rPr lang="en-IN" dirty="0">
                <a:latin typeface="Times New Roman" panose="02020603050405020304" pitchFamily="18" charset="0"/>
                <a:cs typeface="Times New Roman" panose="02020603050405020304" pitchFamily="18" charset="0"/>
              </a:rPr>
              <a:t>Nowadays, when customers want to draw a decision about services or products, reviews become the main source of their information. For example, when customers take the initiation to book a hotel, they read the reviews on the opinions of other customers on the hotel services. </a:t>
            </a:r>
            <a:endParaRPr lang="en-IN" dirty="0" smtClean="0">
              <a:latin typeface="Times New Roman" panose="02020603050405020304" pitchFamily="18" charset="0"/>
              <a:cs typeface="Times New Roman" panose="02020603050405020304" pitchFamily="18" charset="0"/>
            </a:endParaRPr>
          </a:p>
          <a:p>
            <a:pPr algn="just">
              <a:lnSpc>
                <a:spcPct val="150000"/>
              </a:lnSpc>
            </a:pPr>
            <a:r>
              <a:rPr lang="en-IN" dirty="0" smtClean="0">
                <a:latin typeface="Times New Roman" panose="02020603050405020304" pitchFamily="18" charset="0"/>
                <a:cs typeface="Times New Roman" panose="02020603050405020304" pitchFamily="18" charset="0"/>
              </a:rPr>
              <a:t>Depending </a:t>
            </a:r>
            <a:r>
              <a:rPr lang="en-IN" dirty="0">
                <a:latin typeface="Times New Roman" panose="02020603050405020304" pitchFamily="18" charset="0"/>
                <a:cs typeface="Times New Roman" panose="02020603050405020304" pitchFamily="18" charset="0"/>
              </a:rPr>
              <a:t>on the feedback of the reviews, they decide to book room or not. If they came to a positive feedback from the reviews, they probably proceed to book the </a:t>
            </a:r>
            <a:r>
              <a:rPr lang="en-IN" dirty="0" smtClean="0">
                <a:latin typeface="Times New Roman" panose="02020603050405020304" pitchFamily="18" charset="0"/>
                <a:cs typeface="Times New Roman" panose="02020603050405020304" pitchFamily="18" charset="0"/>
              </a:rPr>
              <a:t>room</a:t>
            </a:r>
          </a:p>
          <a:p>
            <a:pPr algn="just">
              <a:lnSpc>
                <a:spcPct val="150000"/>
              </a:lnSpc>
            </a:pPr>
            <a:r>
              <a:rPr lang="en-IN" dirty="0">
                <a:latin typeface="Times New Roman" panose="02020603050405020304" pitchFamily="18" charset="0"/>
                <a:cs typeface="Times New Roman" panose="02020603050405020304" pitchFamily="18" charset="0"/>
              </a:rPr>
              <a:t>The rise of social media has blurred the line between authentic content and advertising, leading to an explosion in deceptive endorsements across the marketplace. Fake online reviews and other deceptive endorsements often tout products throughout the online world. </a:t>
            </a:r>
            <a:endParaRPr lang="en-IN"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52611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3388838" y="918522"/>
            <a:ext cx="6123651" cy="5141083"/>
          </a:xfrm>
          <a:prstGeom prst="rect">
            <a:avLst/>
          </a:prstGeom>
        </p:spPr>
      </p:pic>
    </p:spTree>
    <p:extLst>
      <p:ext uri="{BB962C8B-B14F-4D97-AF65-F5344CB8AC3E}">
        <p14:creationId xmlns:p14="http://schemas.microsoft.com/office/powerpoint/2010/main" val="19273362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2974075" y="1014194"/>
            <a:ext cx="7289042" cy="5113651"/>
          </a:xfrm>
          <a:prstGeom prst="rect">
            <a:avLst/>
          </a:prstGeom>
        </p:spPr>
      </p:pic>
    </p:spTree>
    <p:extLst>
      <p:ext uri="{BB962C8B-B14F-4D97-AF65-F5344CB8AC3E}">
        <p14:creationId xmlns:p14="http://schemas.microsoft.com/office/powerpoint/2010/main" val="11281599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735061" y="691486"/>
            <a:ext cx="1548705" cy="495869"/>
          </a:xfrm>
        </p:spPr>
        <p:txBody>
          <a:bodyPr>
            <a:normAutofit/>
          </a:bodyPr>
          <a:lstStyle/>
          <a:p>
            <a:r>
              <a:rPr lang="en-US" sz="2400" b="1" dirty="0" smtClean="0">
                <a:latin typeface="Times New Roman" pitchFamily="18" charset="0"/>
                <a:cs typeface="Times New Roman" pitchFamily="18" charset="0"/>
              </a:rPr>
              <a:t>RESULTS</a:t>
            </a:r>
            <a:endParaRPr lang="en-IN" sz="2400" dirty="0"/>
          </a:p>
        </p:txBody>
      </p:sp>
      <p:sp>
        <p:nvSpPr>
          <p:cNvPr id="3" name="Rectangle 2"/>
          <p:cNvSpPr>
            <a:spLocks noChangeArrowheads="1"/>
          </p:cNvSpPr>
          <p:nvPr/>
        </p:nvSpPr>
        <p:spPr bwMode="auto">
          <a:xfrm>
            <a:off x="2346278" y="1894368"/>
            <a:ext cx="80710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IN" dirty="0">
                <a:latin typeface="Times New Roman" panose="02020603050405020304" pitchFamily="18" charset="0"/>
                <a:cs typeface="Times New Roman" panose="02020603050405020304" pitchFamily="18" charset="0"/>
              </a:rPr>
              <a:t>In our project, we are detecting the fake reviews from the review entered by the user.</a:t>
            </a:r>
          </a:p>
        </p:txBody>
      </p:sp>
      <p:pic>
        <p:nvPicPr>
          <p:cNvPr id="6" name="Picture 5"/>
          <p:cNvPicPr/>
          <p:nvPr/>
        </p:nvPicPr>
        <p:blipFill>
          <a:blip r:embed="rId2"/>
          <a:stretch>
            <a:fillRect/>
          </a:stretch>
        </p:blipFill>
        <p:spPr>
          <a:xfrm>
            <a:off x="2346278" y="2688611"/>
            <a:ext cx="8326272" cy="3403158"/>
          </a:xfrm>
          <a:prstGeom prst="rect">
            <a:avLst/>
          </a:prstGeom>
        </p:spPr>
      </p:pic>
    </p:spTree>
    <p:extLst>
      <p:ext uri="{BB962C8B-B14F-4D97-AF65-F5344CB8AC3E}">
        <p14:creationId xmlns:p14="http://schemas.microsoft.com/office/powerpoint/2010/main" val="13574525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044655" y="1755103"/>
            <a:ext cx="65133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IN" dirty="0">
                <a:latin typeface="Times New Roman" panose="02020603050405020304" pitchFamily="18" charset="0"/>
                <a:cs typeface="Times New Roman" panose="02020603050405020304" pitchFamily="18" charset="0"/>
              </a:rPr>
              <a:t>Here the application describes what main objective of this project is.</a:t>
            </a:r>
          </a:p>
        </p:txBody>
      </p:sp>
      <p:pic>
        <p:nvPicPr>
          <p:cNvPr id="5" name="Picture 4"/>
          <p:cNvPicPr/>
          <p:nvPr/>
        </p:nvPicPr>
        <p:blipFill>
          <a:blip r:embed="rId2"/>
          <a:stretch>
            <a:fillRect/>
          </a:stretch>
        </p:blipFill>
        <p:spPr>
          <a:xfrm>
            <a:off x="2475994" y="2620370"/>
            <a:ext cx="7650644" cy="3392989"/>
          </a:xfrm>
          <a:prstGeom prst="rect">
            <a:avLst/>
          </a:prstGeom>
        </p:spPr>
      </p:pic>
    </p:spTree>
    <p:extLst>
      <p:ext uri="{BB962C8B-B14F-4D97-AF65-F5344CB8AC3E}">
        <p14:creationId xmlns:p14="http://schemas.microsoft.com/office/powerpoint/2010/main" val="38657953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316855" y="1228039"/>
            <a:ext cx="53399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IN" dirty="0">
                <a:latin typeface="Times New Roman" panose="02020603050405020304" pitchFamily="18" charset="0"/>
                <a:cs typeface="Times New Roman" panose="02020603050405020304" pitchFamily="18" charset="0"/>
              </a:rPr>
              <a:t>Registration page in which user need to register to start.</a:t>
            </a:r>
          </a:p>
        </p:txBody>
      </p:sp>
      <p:pic>
        <p:nvPicPr>
          <p:cNvPr id="6" name="Picture 5"/>
          <p:cNvPicPr/>
          <p:nvPr/>
        </p:nvPicPr>
        <p:blipFill>
          <a:blip r:embed="rId2"/>
          <a:stretch>
            <a:fillRect/>
          </a:stretch>
        </p:blipFill>
        <p:spPr>
          <a:xfrm>
            <a:off x="1946511" y="2374711"/>
            <a:ext cx="8080612" cy="3306350"/>
          </a:xfrm>
          <a:prstGeom prst="rect">
            <a:avLst/>
          </a:prstGeom>
        </p:spPr>
      </p:pic>
    </p:spTree>
    <p:extLst>
      <p:ext uri="{BB962C8B-B14F-4D97-AF65-F5344CB8AC3E}">
        <p14:creationId xmlns:p14="http://schemas.microsoft.com/office/powerpoint/2010/main" val="11452045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169010" y="1618608"/>
            <a:ext cx="63532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IN" dirty="0">
                <a:latin typeface="Times New Roman" panose="02020603050405020304" pitchFamily="18" charset="0"/>
                <a:cs typeface="Times New Roman" panose="02020603050405020304" pitchFamily="18" charset="0"/>
              </a:rPr>
              <a:t>Login page, user need to enter valid credentials in order to enter.</a:t>
            </a:r>
          </a:p>
        </p:txBody>
      </p:sp>
      <p:pic>
        <p:nvPicPr>
          <p:cNvPr id="5" name="Picture 4"/>
          <p:cNvPicPr/>
          <p:nvPr/>
        </p:nvPicPr>
        <p:blipFill>
          <a:blip r:embed="rId2"/>
          <a:stretch>
            <a:fillRect/>
          </a:stretch>
        </p:blipFill>
        <p:spPr>
          <a:xfrm>
            <a:off x="2332631" y="2429302"/>
            <a:ext cx="8026020" cy="3305720"/>
          </a:xfrm>
          <a:prstGeom prst="rect">
            <a:avLst/>
          </a:prstGeom>
        </p:spPr>
      </p:pic>
    </p:spTree>
    <p:extLst>
      <p:ext uri="{BB962C8B-B14F-4D97-AF65-F5344CB8AC3E}">
        <p14:creationId xmlns:p14="http://schemas.microsoft.com/office/powerpoint/2010/main" val="1574841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90931" y="1179841"/>
            <a:ext cx="4172937" cy="369332"/>
          </a:xfrm>
          <a:prstGeom prst="rect">
            <a:avLst/>
          </a:prstGeom>
        </p:spPr>
        <p:txBody>
          <a:bodyPr wrap="none">
            <a:spAutoFit/>
          </a:bodyPr>
          <a:lstStyle/>
          <a:p>
            <a:r>
              <a:rPr lang="en-IN" dirty="0">
                <a:latin typeface="Times New Roman" panose="02020603050405020304" pitchFamily="18" charset="0"/>
                <a:cs typeface="Times New Roman" panose="02020603050405020304" pitchFamily="18" charset="0"/>
              </a:rPr>
              <a:t>Upload Page in order to upload the dataset.</a:t>
            </a:r>
          </a:p>
        </p:txBody>
      </p:sp>
      <p:pic>
        <p:nvPicPr>
          <p:cNvPr id="5" name="Picture 4"/>
          <p:cNvPicPr/>
          <p:nvPr/>
        </p:nvPicPr>
        <p:blipFill>
          <a:blip r:embed="rId2"/>
          <a:stretch>
            <a:fillRect/>
          </a:stretch>
        </p:blipFill>
        <p:spPr>
          <a:xfrm>
            <a:off x="2196151" y="2350646"/>
            <a:ext cx="8162499" cy="3872732"/>
          </a:xfrm>
          <a:prstGeom prst="rect">
            <a:avLst/>
          </a:prstGeom>
        </p:spPr>
      </p:pic>
    </p:spTree>
    <p:extLst>
      <p:ext uri="{BB962C8B-B14F-4D97-AF65-F5344CB8AC3E}">
        <p14:creationId xmlns:p14="http://schemas.microsoft.com/office/powerpoint/2010/main" val="36956183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67270" y="1153679"/>
            <a:ext cx="5551520" cy="369332"/>
          </a:xfrm>
          <a:prstGeom prst="rect">
            <a:avLst/>
          </a:prstGeom>
        </p:spPr>
        <p:txBody>
          <a:bodyPr wrap="none">
            <a:spAutoFit/>
          </a:bodyPr>
          <a:lstStyle/>
          <a:p>
            <a:r>
              <a:rPr lang="en-IN" dirty="0">
                <a:latin typeface="Times New Roman" panose="02020603050405020304" pitchFamily="18" charset="0"/>
                <a:cs typeface="Times New Roman" panose="02020603050405020304" pitchFamily="18" charset="0"/>
              </a:rPr>
              <a:t>User views the data which he was uploaded to the system.</a:t>
            </a:r>
          </a:p>
        </p:txBody>
      </p:sp>
      <p:pic>
        <p:nvPicPr>
          <p:cNvPr id="5" name="Picture 4"/>
          <p:cNvPicPr/>
          <p:nvPr/>
        </p:nvPicPr>
        <p:blipFill>
          <a:blip r:embed="rId2"/>
          <a:stretch>
            <a:fillRect/>
          </a:stretch>
        </p:blipFill>
        <p:spPr>
          <a:xfrm>
            <a:off x="1834485" y="1989768"/>
            <a:ext cx="8217090" cy="3755940"/>
          </a:xfrm>
          <a:prstGeom prst="rect">
            <a:avLst/>
          </a:prstGeom>
        </p:spPr>
      </p:pic>
    </p:spTree>
    <p:extLst>
      <p:ext uri="{BB962C8B-B14F-4D97-AF65-F5344CB8AC3E}">
        <p14:creationId xmlns:p14="http://schemas.microsoft.com/office/powerpoint/2010/main" val="8544959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93727" y="1071792"/>
            <a:ext cx="7455887" cy="369332"/>
          </a:xfrm>
          <a:prstGeom prst="rect">
            <a:avLst/>
          </a:prstGeom>
        </p:spPr>
        <p:txBody>
          <a:bodyPr wrap="none">
            <a:spAutoFit/>
          </a:bodyPr>
          <a:lstStyle/>
          <a:p>
            <a:r>
              <a:rPr lang="en-IN" dirty="0">
                <a:latin typeface="Times New Roman" panose="02020603050405020304" pitchFamily="18" charset="0"/>
                <a:cs typeface="Times New Roman" panose="02020603050405020304" pitchFamily="18" charset="0"/>
              </a:rPr>
              <a:t>Here training of your model takes place and display the </a:t>
            </a:r>
            <a:r>
              <a:rPr lang="en-IN" dirty="0" smtClean="0">
                <a:latin typeface="Times New Roman" panose="02020603050405020304" pitchFamily="18" charset="0"/>
                <a:cs typeface="Times New Roman" panose="02020603050405020304" pitchFamily="18" charset="0"/>
              </a:rPr>
              <a:t>models accuracy </a:t>
            </a:r>
            <a:r>
              <a:rPr lang="en-IN" dirty="0">
                <a:latin typeface="Times New Roman" panose="02020603050405020304" pitchFamily="18" charset="0"/>
                <a:cs typeface="Times New Roman" panose="02020603050405020304" pitchFamily="18" charset="0"/>
              </a:rPr>
              <a:t>score</a:t>
            </a:r>
          </a:p>
        </p:txBody>
      </p:sp>
      <p:pic>
        <p:nvPicPr>
          <p:cNvPr id="6" name="Picture 5"/>
          <p:cNvPicPr/>
          <p:nvPr/>
        </p:nvPicPr>
        <p:blipFill>
          <a:blip r:embed="rId2"/>
          <a:stretch>
            <a:fillRect/>
          </a:stretch>
        </p:blipFill>
        <p:spPr>
          <a:xfrm>
            <a:off x="2693727" y="2084359"/>
            <a:ext cx="7466463" cy="3511224"/>
          </a:xfrm>
          <a:prstGeom prst="rect">
            <a:avLst/>
          </a:prstGeom>
        </p:spPr>
      </p:pic>
    </p:spTree>
    <p:extLst>
      <p:ext uri="{BB962C8B-B14F-4D97-AF65-F5344CB8AC3E}">
        <p14:creationId xmlns:p14="http://schemas.microsoft.com/office/powerpoint/2010/main" val="17111536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48502" y="1003472"/>
            <a:ext cx="8030001" cy="729430"/>
          </a:xfrm>
          <a:prstGeom prst="rect">
            <a:avLst/>
          </a:prstGeom>
        </p:spPr>
        <p:txBody>
          <a:bodyPr wrap="square">
            <a:spAutoFit/>
          </a:bodyPr>
          <a:lstStyle/>
          <a:p>
            <a:pPr algn="ctr">
              <a:lnSpc>
                <a:spcPct val="115000"/>
              </a:lnSpc>
              <a:spcAft>
                <a:spcPts val="1000"/>
              </a:spcAft>
            </a:pPr>
            <a:r>
              <a:rPr lang="en-IN" dirty="0">
                <a:latin typeface="Times New Roman" panose="02020603050405020304" pitchFamily="18" charset="0"/>
                <a:ea typeface="Calibri" panose="020F0502020204030204" pitchFamily="34" charset="0"/>
                <a:cs typeface="Times New Roman" panose="02020603050405020304" pitchFamily="18" charset="0"/>
              </a:rPr>
              <a:t>User need to enter the required fields in order to get the response from the data whether the review is computer generated or original.</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Picture 5"/>
          <p:cNvPicPr/>
          <p:nvPr/>
        </p:nvPicPr>
        <p:blipFill>
          <a:blip r:embed="rId2"/>
          <a:stretch>
            <a:fillRect/>
          </a:stretch>
        </p:blipFill>
        <p:spPr>
          <a:xfrm>
            <a:off x="1948502" y="2296386"/>
            <a:ext cx="8094260" cy="3735923"/>
          </a:xfrm>
          <a:prstGeom prst="rect">
            <a:avLst/>
          </a:prstGeom>
        </p:spPr>
      </p:pic>
    </p:spTree>
    <p:extLst>
      <p:ext uri="{BB962C8B-B14F-4D97-AF65-F5344CB8AC3E}">
        <p14:creationId xmlns:p14="http://schemas.microsoft.com/office/powerpoint/2010/main" val="2060631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3207" y="982640"/>
            <a:ext cx="10972800" cy="4189862"/>
          </a:xfrm>
        </p:spPr>
        <p:txBody>
          <a:bodyPr>
            <a:normAutofit/>
          </a:bodyPr>
          <a:lstStyle/>
          <a:p>
            <a:pPr algn="just">
              <a:lnSpc>
                <a:spcPct val="150000"/>
              </a:lnSpc>
            </a:pPr>
            <a:r>
              <a:rPr lang="en-IN" dirty="0">
                <a:latin typeface="Times New Roman" panose="02020603050405020304" pitchFamily="18" charset="0"/>
                <a:cs typeface="Times New Roman" panose="02020603050405020304" pitchFamily="18" charset="0"/>
              </a:rPr>
              <a:t>Usually, fake reviews detection depends not only on the category of reviews but also on certain features that are not directly connected to the content. Building features of reviews normally involves text and natural language processing NLP. </a:t>
            </a:r>
            <a:endParaRPr lang="en-IN" dirty="0" smtClean="0">
              <a:latin typeface="Times New Roman" panose="02020603050405020304" pitchFamily="18" charset="0"/>
              <a:cs typeface="Times New Roman" panose="02020603050405020304" pitchFamily="18" charset="0"/>
            </a:endParaRPr>
          </a:p>
          <a:p>
            <a:pPr algn="just">
              <a:lnSpc>
                <a:spcPct val="150000"/>
              </a:lnSpc>
            </a:pPr>
            <a:r>
              <a:rPr lang="en-IN" dirty="0" smtClean="0">
                <a:latin typeface="Times New Roman" panose="02020603050405020304" pitchFamily="18" charset="0"/>
                <a:cs typeface="Times New Roman" panose="02020603050405020304" pitchFamily="18" charset="0"/>
              </a:rPr>
              <a:t>However</a:t>
            </a:r>
            <a:r>
              <a:rPr lang="en-IN" dirty="0">
                <a:latin typeface="Times New Roman" panose="02020603050405020304" pitchFamily="18" charset="0"/>
                <a:cs typeface="Times New Roman" panose="02020603050405020304" pitchFamily="18" charset="0"/>
              </a:rPr>
              <a:t>, fake reviews may require building other features linked to the reviewer himself like for example review time/date or his writing styles. </a:t>
            </a:r>
            <a:endParaRPr lang="en-IN" dirty="0" smtClean="0">
              <a:latin typeface="Times New Roman" panose="02020603050405020304" pitchFamily="18" charset="0"/>
              <a:cs typeface="Times New Roman" panose="02020603050405020304" pitchFamily="18" charset="0"/>
            </a:endParaRPr>
          </a:p>
          <a:p>
            <a:pPr algn="just">
              <a:lnSpc>
                <a:spcPct val="150000"/>
              </a:lnSpc>
            </a:pPr>
            <a:r>
              <a:rPr lang="en-IN" dirty="0" smtClean="0">
                <a:latin typeface="Times New Roman" panose="02020603050405020304" pitchFamily="18" charset="0"/>
                <a:cs typeface="Times New Roman" panose="02020603050405020304" pitchFamily="18" charset="0"/>
              </a:rPr>
              <a:t>Thus </a:t>
            </a:r>
            <a:r>
              <a:rPr lang="en-IN" dirty="0">
                <a:latin typeface="Times New Roman" panose="02020603050405020304" pitchFamily="18" charset="0"/>
                <a:cs typeface="Times New Roman" panose="02020603050405020304" pitchFamily="18" charset="0"/>
              </a:rPr>
              <a:t>the successful fake reviews detection lies on the construction of meaningful features extraction of the reviewers. </a:t>
            </a:r>
            <a:endParaRPr lang="en-IN"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33260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464587" y="650543"/>
            <a:ext cx="2366117" cy="495869"/>
          </a:xfrm>
        </p:spPr>
        <p:txBody>
          <a:bodyPr>
            <a:normAutofit/>
          </a:bodyPr>
          <a:lstStyle/>
          <a:p>
            <a:r>
              <a:rPr lang="en-US" sz="2400" b="1" dirty="0" smtClean="0">
                <a:latin typeface="Times New Roman" pitchFamily="18" charset="0"/>
                <a:cs typeface="Times New Roman" pitchFamily="18" charset="0"/>
              </a:rPr>
              <a:t>CONCLUSION</a:t>
            </a:r>
            <a:endParaRPr lang="en-IN" sz="2400" dirty="0"/>
          </a:p>
        </p:txBody>
      </p:sp>
      <p:sp>
        <p:nvSpPr>
          <p:cNvPr id="3" name="Content Placeholder 2"/>
          <p:cNvSpPr>
            <a:spLocks noGrp="1"/>
          </p:cNvSpPr>
          <p:nvPr>
            <p:ph idx="1"/>
          </p:nvPr>
        </p:nvSpPr>
        <p:spPr>
          <a:xfrm>
            <a:off x="1349311" y="2133293"/>
            <a:ext cx="8596668" cy="2916379"/>
          </a:xfrm>
        </p:spPr>
        <p:txBody>
          <a:bodyPr>
            <a:normAutofit lnSpcReduction="10000"/>
          </a:bodyPr>
          <a:lstStyle/>
          <a:p>
            <a:pPr algn="just">
              <a:lnSpc>
                <a:spcPct val="150000"/>
              </a:lnSpc>
            </a:pPr>
            <a:r>
              <a:rPr lang="en-IN" dirty="0">
                <a:latin typeface="Times New Roman" panose="02020603050405020304" pitchFamily="18" charset="0"/>
                <a:ea typeface="Calibri" panose="020F0502020204030204" pitchFamily="34" charset="0"/>
                <a:cs typeface="Times New Roman" panose="02020603050405020304" pitchFamily="18" charset="0"/>
              </a:rPr>
              <a:t>We have successfully developed a system to detect fake reviews in this application. </a:t>
            </a:r>
            <a:endParaRPr lang="en-IN" dirty="0" smtClean="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en-IN" dirty="0" smtClean="0">
                <a:latin typeface="Times New Roman" panose="02020603050405020304" pitchFamily="18" charset="0"/>
                <a:ea typeface="Calibri" panose="020F0502020204030204" pitchFamily="34" charset="0"/>
                <a:cs typeface="Times New Roman" panose="02020603050405020304" pitchFamily="18" charset="0"/>
              </a:rPr>
              <a:t>This </a:t>
            </a:r>
            <a:r>
              <a:rPr lang="en-IN" dirty="0">
                <a:latin typeface="Times New Roman" panose="02020603050405020304" pitchFamily="18" charset="0"/>
                <a:ea typeface="Calibri" panose="020F0502020204030204" pitchFamily="34" charset="0"/>
                <a:cs typeface="Times New Roman" panose="02020603050405020304" pitchFamily="18" charset="0"/>
              </a:rPr>
              <a:t>is created in a user-friendly environment with Python programming and Django framework. </a:t>
            </a:r>
            <a:endParaRPr lang="en-IN" dirty="0" smtClean="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en-IN" dirty="0" smtClean="0">
                <a:latin typeface="Times New Roman" panose="02020603050405020304" pitchFamily="18" charset="0"/>
                <a:ea typeface="Calibri" panose="020F0502020204030204" pitchFamily="34" charset="0"/>
                <a:cs typeface="Times New Roman" panose="02020603050405020304" pitchFamily="18" charset="0"/>
              </a:rPr>
              <a:t>The </a:t>
            </a:r>
            <a:r>
              <a:rPr lang="en-IN" dirty="0">
                <a:latin typeface="Times New Roman" panose="02020603050405020304" pitchFamily="18" charset="0"/>
                <a:ea typeface="Calibri" panose="020F0502020204030204" pitchFamily="34" charset="0"/>
                <a:cs typeface="Times New Roman" panose="02020603050405020304" pitchFamily="18" charset="0"/>
              </a:rPr>
              <a:t>system is likely to gather data from the user in order to determine whether the review is fake or not.</a:t>
            </a:r>
            <a:endParaRPr lang="en-IN" dirty="0"/>
          </a:p>
        </p:txBody>
      </p:sp>
    </p:spTree>
    <p:extLst>
      <p:ext uri="{BB962C8B-B14F-4D97-AF65-F5344CB8AC3E}">
        <p14:creationId xmlns:p14="http://schemas.microsoft.com/office/powerpoint/2010/main" val="6178726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464587" y="650543"/>
            <a:ext cx="2366117" cy="495869"/>
          </a:xfrm>
        </p:spPr>
        <p:txBody>
          <a:bodyPr>
            <a:normAutofit fontScale="90000"/>
          </a:bodyPr>
          <a:lstStyle/>
          <a:p>
            <a:r>
              <a:rPr lang="en-US" sz="2400" b="1" dirty="0" smtClean="0">
                <a:latin typeface="Times New Roman" pitchFamily="18" charset="0"/>
                <a:cs typeface="Times New Roman" pitchFamily="18" charset="0"/>
              </a:rPr>
              <a:t>FUTURE SCOPE</a:t>
            </a:r>
            <a:endParaRPr lang="en-IN" sz="2400" dirty="0"/>
          </a:p>
        </p:txBody>
      </p:sp>
      <p:sp>
        <p:nvSpPr>
          <p:cNvPr id="3" name="Content Placeholder 2"/>
          <p:cNvSpPr>
            <a:spLocks noGrp="1"/>
          </p:cNvSpPr>
          <p:nvPr>
            <p:ph idx="1"/>
          </p:nvPr>
        </p:nvSpPr>
        <p:spPr>
          <a:xfrm>
            <a:off x="1409106" y="2065055"/>
            <a:ext cx="8477077" cy="2834492"/>
          </a:xfrm>
        </p:spPr>
        <p:txBody>
          <a:bodyPr>
            <a:normAutofit/>
          </a:bodyPr>
          <a:lstStyle/>
          <a:p>
            <a:pPr algn="just">
              <a:lnSpc>
                <a:spcPct val="150000"/>
              </a:lnSpc>
            </a:pPr>
            <a:r>
              <a:rPr lang="en-IN" dirty="0">
                <a:latin typeface="Times New Roman" panose="02020603050405020304" pitchFamily="18" charset="0"/>
                <a:ea typeface="Calibri" panose="020F0502020204030204" pitchFamily="34" charset="0"/>
                <a:cs typeface="Times New Roman" panose="02020603050405020304" pitchFamily="18" charset="0"/>
              </a:rPr>
              <a:t>The ability to identify numerous classifications could be added to this application in the future. </a:t>
            </a:r>
            <a:endParaRPr lang="en-IN" dirty="0" smtClean="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en-IN" dirty="0" smtClean="0">
                <a:latin typeface="Times New Roman" panose="02020603050405020304" pitchFamily="18" charset="0"/>
                <a:ea typeface="Calibri" panose="020F0502020204030204" pitchFamily="34" charset="0"/>
                <a:cs typeface="Times New Roman" panose="02020603050405020304" pitchFamily="18" charset="0"/>
              </a:rPr>
              <a:t>We </a:t>
            </a:r>
            <a:r>
              <a:rPr lang="en-IN" dirty="0">
                <a:latin typeface="Times New Roman" panose="02020603050405020304" pitchFamily="18" charset="0"/>
                <a:ea typeface="Calibri" panose="020F0502020204030204" pitchFamily="34" charset="0"/>
                <a:cs typeface="Times New Roman" panose="02020603050405020304" pitchFamily="18" charset="0"/>
              </a:rPr>
              <a:t>intend to investigate prediction approach with the revised data set and employ the most accurate and relevant machine learning algorithms for detection.</a:t>
            </a:r>
            <a:endParaRPr lang="en-IN"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96728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0473" y="733613"/>
            <a:ext cx="3338015" cy="672105"/>
          </a:xfrm>
        </p:spPr>
        <p:txBody>
          <a:bodyPr>
            <a:normAutofit/>
          </a:bodyPr>
          <a:lstStyle/>
          <a:p>
            <a:pPr algn="ctr"/>
            <a:r>
              <a:rPr lang="en-US" sz="3600" b="1" dirty="0">
                <a:latin typeface="Times New Roman" panose="02020603050405020304" pitchFamily="18" charset="0"/>
                <a:cs typeface="Times New Roman" panose="02020603050405020304" pitchFamily="18" charset="0"/>
              </a:rPr>
              <a:t>REFERENCES</a:t>
            </a:r>
            <a:endParaRPr lang="en-IN"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89714" y="2129051"/>
            <a:ext cx="9683085" cy="3603009"/>
          </a:xfrm>
        </p:spPr>
        <p:txBody>
          <a:bodyPr>
            <a:noAutofit/>
          </a:bodyPr>
          <a:lstStyle/>
          <a:p>
            <a:pPr algn="just"/>
            <a:r>
              <a:rPr lang="en-US" dirty="0">
                <a:latin typeface="Times New Roman" panose="02020603050405020304" pitchFamily="18" charset="0"/>
                <a:cs typeface="Times New Roman" panose="02020603050405020304" pitchFamily="18" charset="0"/>
              </a:rPr>
              <a:t>[1] R. Barbado, O. Araque, and C. A. Iglesias, “A framework for fake review detection in online consumer electronics retailers,” Information Processing &amp; Management, vol. 56, no. 4, pp. 1234 – 1244, 2019.</a:t>
            </a:r>
          </a:p>
          <a:p>
            <a:pPr algn="just"/>
            <a:r>
              <a:rPr lang="en-US" dirty="0">
                <a:latin typeface="Times New Roman" panose="02020603050405020304" pitchFamily="18" charset="0"/>
                <a:cs typeface="Times New Roman" panose="02020603050405020304" pitchFamily="18" charset="0"/>
              </a:rPr>
              <a:t>[2] S. Tadelis, “The economics of reputation and feedback systems in e-commerce marketplaces,” IEEE Internet Computing, vol. 20, no. 1, pp. 12–19, 2016. </a:t>
            </a:r>
          </a:p>
          <a:p>
            <a:pPr algn="just"/>
            <a:r>
              <a:rPr lang="en-US" dirty="0">
                <a:latin typeface="Times New Roman" panose="02020603050405020304" pitchFamily="18" charset="0"/>
                <a:cs typeface="Times New Roman" panose="02020603050405020304" pitchFamily="18" charset="0"/>
              </a:rPr>
              <a:t>[3] M. J. H. Mughal, “Data mining: Web data mining techniques, tools and algorithms: An overview,” Information Retrieval, vol. 9, no. 6, 2018. </a:t>
            </a:r>
          </a:p>
        </p:txBody>
      </p:sp>
    </p:spTree>
    <p:extLst>
      <p:ext uri="{BB962C8B-B14F-4D97-AF65-F5344CB8AC3E}">
        <p14:creationId xmlns:p14="http://schemas.microsoft.com/office/powerpoint/2010/main" val="24979800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09023" y="1980746"/>
            <a:ext cx="9881889" cy="3519302"/>
          </a:xfrm>
        </p:spPr>
        <p:txBody>
          <a:bodyPr>
            <a:noAutofit/>
          </a:bodyPr>
          <a:lstStyle/>
          <a:p>
            <a:pPr algn="just">
              <a:lnSpc>
                <a:spcPct val="150000"/>
              </a:lnSpc>
            </a:pPr>
            <a:r>
              <a:rPr lang="en-US" dirty="0">
                <a:latin typeface="Times New Roman" panose="02020603050405020304" pitchFamily="18" charset="0"/>
                <a:cs typeface="Times New Roman" panose="02020603050405020304" pitchFamily="18" charset="0"/>
              </a:rPr>
              <a:t>[4] C. C. Aggarwal, “Opinion mining and sentiment analysis,” in Machine Learning for Text. Springer, 2018, pp. 413–434. </a:t>
            </a:r>
          </a:p>
          <a:p>
            <a:pPr algn="just">
              <a:lnSpc>
                <a:spcPct val="150000"/>
              </a:lnSpc>
            </a:pPr>
            <a:r>
              <a:rPr lang="en-US" dirty="0">
                <a:latin typeface="Times New Roman" panose="02020603050405020304" pitchFamily="18" charset="0"/>
                <a:cs typeface="Times New Roman" panose="02020603050405020304" pitchFamily="18" charset="0"/>
              </a:rPr>
              <a:t>[5] A. Mukherjee, V. Venkataraman, B. Liu, and N. Glance, “What yelp fake review filter might be doing?” in Seventh international AAAI conference on weblogs and social media, 2013. </a:t>
            </a:r>
          </a:p>
          <a:p>
            <a:pPr algn="just">
              <a:lnSpc>
                <a:spcPct val="150000"/>
              </a:lnSpc>
            </a:pPr>
            <a:r>
              <a:rPr lang="en-US" dirty="0">
                <a:latin typeface="Times New Roman" panose="02020603050405020304" pitchFamily="18" charset="0"/>
                <a:cs typeface="Times New Roman" panose="02020603050405020304" pitchFamily="18" charset="0"/>
              </a:rPr>
              <a:t>[6] N. Jindal and B. Liu, “Review spam detection,” in Proceedings of the 16th International Conference on World Wide Web, ser. WWW ’07, 2007. </a:t>
            </a:r>
          </a:p>
        </p:txBody>
      </p:sp>
    </p:spTree>
    <p:extLst>
      <p:ext uri="{BB962C8B-B14F-4D97-AF65-F5344CB8AC3E}">
        <p14:creationId xmlns:p14="http://schemas.microsoft.com/office/powerpoint/2010/main" val="21698658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1174" y="777923"/>
            <a:ext cx="7372634" cy="491508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49079786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0635" y="191069"/>
            <a:ext cx="6204045" cy="876821"/>
          </a:xfrm>
        </p:spPr>
        <p:txBody>
          <a:bodyPr>
            <a:normAutofit/>
          </a:bodyPr>
          <a:lstStyle/>
          <a:p>
            <a:r>
              <a:rPr lang="en-IN" sz="3600" b="1" dirty="0">
                <a:latin typeface="Times New Roman" panose="02020603050405020304" pitchFamily="18" charset="0"/>
                <a:cs typeface="Times New Roman" panose="02020603050405020304" pitchFamily="18" charset="0"/>
              </a:rPr>
              <a:t>LITERATURE SURVEY</a:t>
            </a:r>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1128575820"/>
              </p:ext>
            </p:extLst>
          </p:nvPr>
        </p:nvGraphicFramePr>
        <p:xfrm>
          <a:off x="370879" y="1134719"/>
          <a:ext cx="11293098" cy="5304693"/>
        </p:xfrm>
        <a:graphic>
          <a:graphicData uri="http://schemas.openxmlformats.org/drawingml/2006/table">
            <a:tbl>
              <a:tblPr firstRow="1" bandRow="1">
                <a:tableStyleId>{5940675A-B579-460E-94D1-54222C63F5DA}</a:tableStyleId>
              </a:tblPr>
              <a:tblGrid>
                <a:gridCol w="686401">
                  <a:extLst>
                    <a:ext uri="{9D8B030D-6E8A-4147-A177-3AD203B41FA5}">
                      <a16:colId xmlns:a16="http://schemas.microsoft.com/office/drawing/2014/main" xmlns="" val="20000"/>
                    </a:ext>
                  </a:extLst>
                </a:gridCol>
                <a:gridCol w="2383144">
                  <a:extLst>
                    <a:ext uri="{9D8B030D-6E8A-4147-A177-3AD203B41FA5}">
                      <a16:colId xmlns:a16="http://schemas.microsoft.com/office/drawing/2014/main" xmlns="" val="20001"/>
                    </a:ext>
                  </a:extLst>
                </a:gridCol>
                <a:gridCol w="2506087">
                  <a:extLst>
                    <a:ext uri="{9D8B030D-6E8A-4147-A177-3AD203B41FA5}">
                      <a16:colId xmlns:a16="http://schemas.microsoft.com/office/drawing/2014/main" xmlns="" val="20002"/>
                    </a:ext>
                  </a:extLst>
                </a:gridCol>
                <a:gridCol w="2596987">
                  <a:extLst>
                    <a:ext uri="{9D8B030D-6E8A-4147-A177-3AD203B41FA5}">
                      <a16:colId xmlns:a16="http://schemas.microsoft.com/office/drawing/2014/main" xmlns="" val="20003"/>
                    </a:ext>
                  </a:extLst>
                </a:gridCol>
                <a:gridCol w="3120479">
                  <a:extLst>
                    <a:ext uri="{9D8B030D-6E8A-4147-A177-3AD203B41FA5}">
                      <a16:colId xmlns:a16="http://schemas.microsoft.com/office/drawing/2014/main" xmlns="" val="20004"/>
                    </a:ext>
                  </a:extLst>
                </a:gridCol>
              </a:tblGrid>
              <a:tr h="648781">
                <a:tc>
                  <a:txBody>
                    <a:bodyPr/>
                    <a:lstStyle/>
                    <a:p>
                      <a:pPr algn="ctr"/>
                      <a:r>
                        <a:rPr lang="en-US" sz="2000" b="1" dirty="0">
                          <a:latin typeface="Times New Roman" panose="02020603050405020304" pitchFamily="18" charset="0"/>
                          <a:cs typeface="Times New Roman" panose="02020603050405020304" pitchFamily="18" charset="0"/>
                        </a:rPr>
                        <a:t>S. NO</a:t>
                      </a:r>
                    </a:p>
                  </a:txBody>
                  <a:tcPr/>
                </a:tc>
                <a:tc>
                  <a:txBody>
                    <a:bodyPr/>
                    <a:lstStyle/>
                    <a:p>
                      <a:pPr algn="ctr"/>
                      <a:r>
                        <a:rPr lang="en-US" sz="2000" b="1" dirty="0">
                          <a:latin typeface="Times New Roman" panose="02020603050405020304" pitchFamily="18" charset="0"/>
                          <a:cs typeface="Times New Roman" panose="02020603050405020304" pitchFamily="18" charset="0"/>
                        </a:rPr>
                        <a:t>Journal Type </a:t>
                      </a:r>
                      <a:r>
                        <a:rPr lang="en-US" sz="2000" b="1" baseline="0" dirty="0">
                          <a:latin typeface="Times New Roman" panose="02020603050405020304" pitchFamily="18" charset="0"/>
                          <a:cs typeface="Times New Roman" panose="02020603050405020304" pitchFamily="18" charset="0"/>
                        </a:rPr>
                        <a:t>with year</a:t>
                      </a:r>
                      <a:endParaRPr lang="en-US" sz="2000" b="1" dirty="0">
                        <a:latin typeface="Times New Roman" panose="02020603050405020304" pitchFamily="18" charset="0"/>
                        <a:cs typeface="Times New Roman" panose="02020603050405020304" pitchFamily="18" charset="0"/>
                      </a:endParaRPr>
                    </a:p>
                  </a:txBody>
                  <a:tcPr/>
                </a:tc>
                <a:tc>
                  <a:txBody>
                    <a:bodyPr/>
                    <a:lstStyle/>
                    <a:p>
                      <a:pPr algn="ctr"/>
                      <a:r>
                        <a:rPr lang="en-US" sz="2000" b="1" dirty="0">
                          <a:latin typeface="Times New Roman" panose="02020603050405020304" pitchFamily="18" charset="0"/>
                          <a:cs typeface="Times New Roman" panose="02020603050405020304" pitchFamily="18" charset="0"/>
                        </a:rPr>
                        <a:t>Authors</a:t>
                      </a:r>
                    </a:p>
                  </a:txBody>
                  <a:tcPr/>
                </a:tc>
                <a:tc>
                  <a:txBody>
                    <a:bodyPr/>
                    <a:lstStyle/>
                    <a:p>
                      <a:pPr algn="ctr"/>
                      <a:r>
                        <a:rPr lang="en-US" sz="2000" b="1" dirty="0">
                          <a:latin typeface="Times New Roman" panose="02020603050405020304" pitchFamily="18" charset="0"/>
                          <a:cs typeface="Times New Roman" panose="02020603050405020304" pitchFamily="18" charset="0"/>
                        </a:rPr>
                        <a:t>Title</a:t>
                      </a:r>
                    </a:p>
                  </a:txBody>
                  <a:tcPr/>
                </a:tc>
                <a:tc>
                  <a:txBody>
                    <a:bodyPr/>
                    <a:lstStyle/>
                    <a:p>
                      <a:pPr algn="ctr"/>
                      <a:r>
                        <a:rPr lang="en-US" sz="2000" b="1" dirty="0">
                          <a:latin typeface="Times New Roman" panose="02020603050405020304" pitchFamily="18" charset="0"/>
                          <a:cs typeface="Times New Roman" panose="02020603050405020304" pitchFamily="18" charset="0"/>
                        </a:rPr>
                        <a:t>Outcomes</a:t>
                      </a:r>
                    </a:p>
                  </a:txBody>
                  <a:tcPr/>
                </a:tc>
                <a:extLst>
                  <a:ext uri="{0D108BD9-81ED-4DB2-BD59-A6C34878D82A}">
                    <a16:rowId xmlns:a16="http://schemas.microsoft.com/office/drawing/2014/main" xmlns="" val="10000"/>
                  </a:ext>
                </a:extLst>
              </a:tr>
              <a:tr h="1951271">
                <a:tc>
                  <a:txBody>
                    <a:bodyPr/>
                    <a:lstStyle/>
                    <a:p>
                      <a:pPr algn="ctr"/>
                      <a:r>
                        <a:rPr lang="en-US" sz="2000" dirty="0">
                          <a:latin typeface="Times New Roman" panose="02020603050405020304" pitchFamily="18" charset="0"/>
                          <a:cs typeface="Times New Roman" panose="02020603050405020304" pitchFamily="18" charset="0"/>
                        </a:rPr>
                        <a:t>1</a:t>
                      </a:r>
                    </a:p>
                  </a:txBody>
                  <a:tcPr/>
                </a:tc>
                <a:tc>
                  <a:txBody>
                    <a:bodyPr/>
                    <a:lstStyle/>
                    <a:p>
                      <a:pPr algn="ctr"/>
                      <a:r>
                        <a:rPr lang="en-US" sz="1800" b="0" kern="1200" dirty="0" smtClean="0">
                          <a:solidFill>
                            <a:schemeClr val="tx1"/>
                          </a:solidFill>
                          <a:effectLst/>
                          <a:latin typeface="Times New Roman" panose="02020603050405020304" pitchFamily="18" charset="0"/>
                          <a:ea typeface="+mn-ea"/>
                          <a:cs typeface="Times New Roman" panose="02020603050405020304" pitchFamily="18" charset="0"/>
                        </a:rPr>
                        <a:t>JOURNAL, 2019</a:t>
                      </a:r>
                      <a:endParaRPr lang="en-US" sz="1800" b="0" kern="1200" dirty="0">
                        <a:solidFill>
                          <a:schemeClr val="tx1"/>
                        </a:solidFill>
                        <a:effectLst/>
                        <a:latin typeface="Times New Roman" panose="02020603050405020304" pitchFamily="18" charset="0"/>
                        <a:ea typeface="+mn-ea"/>
                        <a:cs typeface="Times New Roman" panose="02020603050405020304" pitchFamily="18" charset="0"/>
                      </a:endParaRPr>
                    </a:p>
                  </a:txBody>
                  <a:tcPr/>
                </a:tc>
                <a:tc>
                  <a:txBody>
                    <a:bodyPr/>
                    <a:lstStyle/>
                    <a:p>
                      <a:pPr algn="ctr"/>
                      <a:r>
                        <a:rPr lang="en-IN" sz="1800" b="0" kern="1200" dirty="0" smtClean="0">
                          <a:solidFill>
                            <a:schemeClr val="tx1"/>
                          </a:solidFill>
                          <a:effectLst/>
                          <a:latin typeface="Times New Roman" panose="02020603050405020304" pitchFamily="18" charset="0"/>
                          <a:ea typeface="+mn-ea"/>
                          <a:cs typeface="Times New Roman" panose="02020603050405020304" pitchFamily="18" charset="0"/>
                        </a:rPr>
                        <a:t>R. Barbado, O. Araque, and C. A. Iglesias</a:t>
                      </a:r>
                      <a:endParaRPr lang="en-US" sz="1800" b="0" kern="1200" dirty="0">
                        <a:solidFill>
                          <a:schemeClr val="tx1"/>
                        </a:solidFill>
                        <a:effectLst/>
                        <a:latin typeface="Times New Roman" panose="02020603050405020304" pitchFamily="18" charset="0"/>
                        <a:ea typeface="+mn-ea"/>
                        <a:cs typeface="Times New Roman" panose="02020603050405020304" pitchFamily="18" charset="0"/>
                      </a:endParaRPr>
                    </a:p>
                  </a:txBody>
                  <a:tcPr/>
                </a:tc>
                <a:tc>
                  <a:txBody>
                    <a:bodyPr/>
                    <a:lstStyle/>
                    <a:p>
                      <a:pPr algn="ctr"/>
                      <a:r>
                        <a:rPr lang="en-IN" sz="1800" b="0" kern="1200" dirty="0" smtClean="0">
                          <a:solidFill>
                            <a:schemeClr val="tx1"/>
                          </a:solidFill>
                          <a:effectLst/>
                          <a:latin typeface="Times New Roman" panose="02020603050405020304" pitchFamily="18" charset="0"/>
                          <a:ea typeface="+mn-ea"/>
                          <a:cs typeface="Times New Roman" panose="02020603050405020304" pitchFamily="18" charset="0"/>
                        </a:rPr>
                        <a:t>A framework for fake review detection in online consumer electronics retailers</a:t>
                      </a:r>
                      <a:endParaRPr lang="en-US" sz="1800" b="0" kern="1200" dirty="0">
                        <a:solidFill>
                          <a:schemeClr val="tx1"/>
                        </a:solidFill>
                        <a:effectLst/>
                        <a:latin typeface="Times New Roman" panose="02020603050405020304" pitchFamily="18" charset="0"/>
                        <a:ea typeface="+mn-ea"/>
                        <a:cs typeface="Times New Roman" panose="02020603050405020304" pitchFamily="18" charset="0"/>
                      </a:endParaRPr>
                    </a:p>
                  </a:txBody>
                  <a:tcPr/>
                </a:tc>
                <a:tc>
                  <a:txBody>
                    <a:bodyPr/>
                    <a:lstStyle/>
                    <a:p>
                      <a:pPr marL="0" algn="ctr" defTabSz="457200" rtl="0" eaLnBrk="1" latinLnBrk="0" hangingPunct="1"/>
                      <a:r>
                        <a:rPr lang="en-IN" sz="1800" b="0" kern="1200" dirty="0" smtClean="0">
                          <a:solidFill>
                            <a:schemeClr val="tx1"/>
                          </a:solidFill>
                          <a:effectLst/>
                          <a:latin typeface="Times New Roman" panose="02020603050405020304" pitchFamily="18" charset="0"/>
                          <a:ea typeface="+mn-ea"/>
                          <a:cs typeface="Times New Roman" panose="02020603050405020304" pitchFamily="18" charset="0"/>
                        </a:rPr>
                        <a:t>R. Barbado, O. Araque, and C. A. Iglesias proposes a feature framework for detecting fake reviews that has been evaluated in the consumer electronics domain.</a:t>
                      </a:r>
                      <a:endParaRPr lang="en-IN" sz="1800" b="0" kern="1200" dirty="0">
                        <a:solidFill>
                          <a:schemeClr val="tx1"/>
                        </a:solidFill>
                        <a:effectLst/>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xmlns="" val="10001"/>
                  </a:ext>
                </a:extLst>
              </a:tr>
              <a:tr h="2652382">
                <a:tc>
                  <a:txBody>
                    <a:bodyPr/>
                    <a:lstStyle/>
                    <a:p>
                      <a:pPr algn="ctr"/>
                      <a:r>
                        <a:rPr lang="en-US" sz="2000" dirty="0">
                          <a:latin typeface="Times New Roman" panose="02020603050405020304" pitchFamily="18" charset="0"/>
                          <a:cs typeface="Times New Roman" panose="02020603050405020304" pitchFamily="18" charset="0"/>
                        </a:rPr>
                        <a:t>2</a:t>
                      </a:r>
                    </a:p>
                  </a:txBody>
                  <a:tcPr/>
                </a:tc>
                <a:tc>
                  <a:txBody>
                    <a:bodyPr/>
                    <a:lstStyle/>
                    <a:p>
                      <a:pPr algn="ctr"/>
                      <a:r>
                        <a:rPr lang="en-IN" sz="1800" b="0" kern="1200" dirty="0" smtClean="0">
                          <a:solidFill>
                            <a:schemeClr val="tx1"/>
                          </a:solidFill>
                          <a:effectLst/>
                          <a:latin typeface="Times New Roman" panose="02020603050405020304" pitchFamily="18" charset="0"/>
                          <a:ea typeface="+mn-ea"/>
                          <a:cs typeface="Times New Roman" panose="02020603050405020304" pitchFamily="18" charset="0"/>
                        </a:rPr>
                        <a:t>IEEE,2016</a:t>
                      </a:r>
                      <a:endParaRPr lang="en-IN" sz="1800" b="0" kern="1200" dirty="0">
                        <a:solidFill>
                          <a:schemeClr val="tx1"/>
                        </a:solidFill>
                        <a:effectLst/>
                        <a:latin typeface="Times New Roman" panose="02020603050405020304" pitchFamily="18" charset="0"/>
                        <a:ea typeface="+mn-ea"/>
                        <a:cs typeface="Times New Roman" panose="02020603050405020304" pitchFamily="18" charset="0"/>
                      </a:endParaRPr>
                    </a:p>
                  </a:txBody>
                  <a:tcPr/>
                </a:tc>
                <a:tc>
                  <a:txBody>
                    <a:bodyPr/>
                    <a:lstStyle/>
                    <a:p>
                      <a:pPr algn="ctr"/>
                      <a:r>
                        <a:rPr lang="en-IN" sz="1800" b="0" kern="1200" dirty="0" smtClean="0">
                          <a:solidFill>
                            <a:schemeClr val="tx1"/>
                          </a:solidFill>
                          <a:effectLst/>
                          <a:latin typeface="Times New Roman" panose="02020603050405020304" pitchFamily="18" charset="0"/>
                          <a:ea typeface="+mn-ea"/>
                          <a:cs typeface="Times New Roman" panose="02020603050405020304" pitchFamily="18" charset="0"/>
                        </a:rPr>
                        <a:t>Tadelis</a:t>
                      </a:r>
                      <a:endParaRPr lang="en-US" sz="1800" b="0" kern="1200" dirty="0">
                        <a:solidFill>
                          <a:schemeClr val="tx1"/>
                        </a:solidFill>
                        <a:effectLst/>
                        <a:latin typeface="Times New Roman" panose="02020603050405020304" pitchFamily="18" charset="0"/>
                        <a:ea typeface="+mn-ea"/>
                        <a:cs typeface="Times New Roman" panose="02020603050405020304" pitchFamily="18" charset="0"/>
                      </a:endParaRPr>
                    </a:p>
                  </a:txBody>
                  <a:tcPr/>
                </a:tc>
                <a:tc>
                  <a:txBody>
                    <a:bodyPr/>
                    <a:lstStyle/>
                    <a:p>
                      <a:pPr algn="ctr"/>
                      <a:r>
                        <a:rPr lang="en-IN" sz="1800" b="0" kern="1200" dirty="0" smtClean="0">
                          <a:solidFill>
                            <a:schemeClr val="tx1"/>
                          </a:solidFill>
                          <a:effectLst/>
                          <a:latin typeface="Times New Roman" panose="02020603050405020304" pitchFamily="18" charset="0"/>
                          <a:ea typeface="+mn-ea"/>
                          <a:cs typeface="Times New Roman" panose="02020603050405020304" pitchFamily="18" charset="0"/>
                        </a:rPr>
                        <a:t>The economics of reputation and feedback systems in e-commerce marketplaces</a:t>
                      </a:r>
                      <a:endParaRPr lang="en-US" sz="1800" b="0" kern="1200" dirty="0">
                        <a:solidFill>
                          <a:schemeClr val="tx1"/>
                        </a:solidFill>
                        <a:effectLst/>
                        <a:latin typeface="Times New Roman" panose="02020603050405020304" pitchFamily="18" charset="0"/>
                        <a:ea typeface="+mn-ea"/>
                        <a:cs typeface="Times New Roman" panose="02020603050405020304" pitchFamily="18" charset="0"/>
                      </a:endParaRPr>
                    </a:p>
                  </a:txBody>
                  <a:tcPr/>
                </a:tc>
                <a:tc>
                  <a:txBody>
                    <a:bodyPr/>
                    <a:lstStyle/>
                    <a:p>
                      <a:pPr algn="ctr"/>
                      <a:r>
                        <a:rPr lang="en-IN" sz="1800" b="0" kern="1200" dirty="0" smtClean="0">
                          <a:solidFill>
                            <a:schemeClr val="tx1"/>
                          </a:solidFill>
                          <a:effectLst/>
                          <a:latin typeface="Times New Roman" panose="02020603050405020304" pitchFamily="18" charset="0"/>
                          <a:ea typeface="+mn-ea"/>
                          <a:cs typeface="Times New Roman" panose="02020603050405020304" pitchFamily="18" charset="0"/>
                        </a:rPr>
                        <a:t>Tadelis discuss ways to address these problems to improve the practical design of online marketplaces and suggest some directions for future research.</a:t>
                      </a:r>
                      <a:endParaRPr lang="en-IN" sz="1800" b="0" kern="1200" dirty="0">
                        <a:solidFill>
                          <a:schemeClr val="tx1"/>
                        </a:solidFill>
                        <a:effectLst/>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532325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37626806"/>
              </p:ext>
            </p:extLst>
          </p:nvPr>
        </p:nvGraphicFramePr>
        <p:xfrm>
          <a:off x="377768" y="461713"/>
          <a:ext cx="11651368" cy="5215214"/>
        </p:xfrm>
        <a:graphic>
          <a:graphicData uri="http://schemas.openxmlformats.org/drawingml/2006/table">
            <a:tbl>
              <a:tblPr firstRow="1" bandRow="1">
                <a:tableStyleId>{5940675A-B579-460E-94D1-54222C63F5DA}</a:tableStyleId>
              </a:tblPr>
              <a:tblGrid>
                <a:gridCol w="639474">
                  <a:extLst>
                    <a:ext uri="{9D8B030D-6E8A-4147-A177-3AD203B41FA5}">
                      <a16:colId xmlns:a16="http://schemas.microsoft.com/office/drawing/2014/main" xmlns="" val="20000"/>
                    </a:ext>
                  </a:extLst>
                </a:gridCol>
                <a:gridCol w="2506682">
                  <a:extLst>
                    <a:ext uri="{9D8B030D-6E8A-4147-A177-3AD203B41FA5}">
                      <a16:colId xmlns:a16="http://schemas.microsoft.com/office/drawing/2014/main" xmlns="" val="20001"/>
                    </a:ext>
                  </a:extLst>
                </a:gridCol>
                <a:gridCol w="1921532">
                  <a:extLst>
                    <a:ext uri="{9D8B030D-6E8A-4147-A177-3AD203B41FA5}">
                      <a16:colId xmlns:a16="http://schemas.microsoft.com/office/drawing/2014/main" xmlns="" val="20002"/>
                    </a:ext>
                  </a:extLst>
                </a:gridCol>
                <a:gridCol w="2621280">
                  <a:extLst>
                    <a:ext uri="{9D8B030D-6E8A-4147-A177-3AD203B41FA5}">
                      <a16:colId xmlns:a16="http://schemas.microsoft.com/office/drawing/2014/main" xmlns="" val="20003"/>
                    </a:ext>
                  </a:extLst>
                </a:gridCol>
                <a:gridCol w="3962400">
                  <a:extLst>
                    <a:ext uri="{9D8B030D-6E8A-4147-A177-3AD203B41FA5}">
                      <a16:colId xmlns:a16="http://schemas.microsoft.com/office/drawing/2014/main" xmlns="" val="20004"/>
                    </a:ext>
                  </a:extLst>
                </a:gridCol>
              </a:tblGrid>
              <a:tr h="732591">
                <a:tc>
                  <a:txBody>
                    <a:bodyPr/>
                    <a:lstStyle/>
                    <a:p>
                      <a:pPr algn="ctr"/>
                      <a:r>
                        <a:rPr lang="en-US" sz="2000" b="1" dirty="0">
                          <a:latin typeface="Times New Roman" panose="02020603050405020304" pitchFamily="18" charset="0"/>
                          <a:cs typeface="Times New Roman" panose="02020603050405020304" pitchFamily="18" charset="0"/>
                        </a:rPr>
                        <a:t>S. NO</a:t>
                      </a:r>
                    </a:p>
                  </a:txBody>
                  <a:tcPr/>
                </a:tc>
                <a:tc>
                  <a:txBody>
                    <a:bodyPr/>
                    <a:lstStyle/>
                    <a:p>
                      <a:pPr algn="ctr"/>
                      <a:r>
                        <a:rPr lang="en-US" sz="2000" b="1" dirty="0">
                          <a:latin typeface="Times New Roman" panose="02020603050405020304" pitchFamily="18" charset="0"/>
                          <a:cs typeface="Times New Roman" panose="02020603050405020304" pitchFamily="18" charset="0"/>
                        </a:rPr>
                        <a:t>Journal Type </a:t>
                      </a:r>
                      <a:r>
                        <a:rPr lang="en-US" sz="2000" b="1" baseline="0" dirty="0">
                          <a:latin typeface="Times New Roman" panose="02020603050405020304" pitchFamily="18" charset="0"/>
                          <a:cs typeface="Times New Roman" panose="02020603050405020304" pitchFamily="18" charset="0"/>
                        </a:rPr>
                        <a:t>with year</a:t>
                      </a:r>
                      <a:endParaRPr lang="en-US" sz="2000" b="1" dirty="0">
                        <a:latin typeface="Times New Roman" panose="02020603050405020304" pitchFamily="18" charset="0"/>
                        <a:cs typeface="Times New Roman" panose="02020603050405020304" pitchFamily="18" charset="0"/>
                      </a:endParaRPr>
                    </a:p>
                  </a:txBody>
                  <a:tcPr/>
                </a:tc>
                <a:tc>
                  <a:txBody>
                    <a:bodyPr/>
                    <a:lstStyle/>
                    <a:p>
                      <a:pPr algn="ctr"/>
                      <a:r>
                        <a:rPr lang="en-US" sz="2000" b="1" dirty="0">
                          <a:latin typeface="Times New Roman" panose="02020603050405020304" pitchFamily="18" charset="0"/>
                          <a:cs typeface="Times New Roman" panose="02020603050405020304" pitchFamily="18" charset="0"/>
                        </a:rPr>
                        <a:t>Authors</a:t>
                      </a:r>
                    </a:p>
                  </a:txBody>
                  <a:tcPr/>
                </a:tc>
                <a:tc>
                  <a:txBody>
                    <a:bodyPr/>
                    <a:lstStyle/>
                    <a:p>
                      <a:pPr algn="ctr"/>
                      <a:r>
                        <a:rPr lang="en-US" sz="2000" b="1" dirty="0">
                          <a:latin typeface="Times New Roman" panose="02020603050405020304" pitchFamily="18" charset="0"/>
                          <a:cs typeface="Times New Roman" panose="02020603050405020304" pitchFamily="18" charset="0"/>
                        </a:rPr>
                        <a:t>Title</a:t>
                      </a:r>
                    </a:p>
                  </a:txBody>
                  <a:tcPr/>
                </a:tc>
                <a:tc>
                  <a:txBody>
                    <a:bodyPr/>
                    <a:lstStyle/>
                    <a:p>
                      <a:pPr algn="ctr"/>
                      <a:r>
                        <a:rPr lang="en-US" sz="2000" b="1" dirty="0">
                          <a:latin typeface="Times New Roman" panose="02020603050405020304" pitchFamily="18" charset="0"/>
                          <a:cs typeface="Times New Roman" panose="02020603050405020304" pitchFamily="18" charset="0"/>
                        </a:rPr>
                        <a:t>Outcomes</a:t>
                      </a:r>
                    </a:p>
                  </a:txBody>
                  <a:tcPr/>
                </a:tc>
                <a:extLst>
                  <a:ext uri="{0D108BD9-81ED-4DB2-BD59-A6C34878D82A}">
                    <a16:rowId xmlns:a16="http://schemas.microsoft.com/office/drawing/2014/main" xmlns="" val="10000"/>
                  </a:ext>
                </a:extLst>
              </a:tr>
              <a:tr h="2042272">
                <a:tc>
                  <a:txBody>
                    <a:bodyPr/>
                    <a:lstStyle/>
                    <a:p>
                      <a:pPr algn="ctr"/>
                      <a:r>
                        <a:rPr lang="en-US" sz="2000" dirty="0">
                          <a:latin typeface="Times New Roman" panose="02020603050405020304" pitchFamily="18" charset="0"/>
                          <a:cs typeface="Times New Roman" panose="02020603050405020304" pitchFamily="18" charset="0"/>
                        </a:rPr>
                        <a:t>3</a:t>
                      </a:r>
                    </a:p>
                  </a:txBody>
                  <a:tcPr/>
                </a:tc>
                <a:tc>
                  <a:txBody>
                    <a:bodyPr/>
                    <a:lstStyle/>
                    <a:p>
                      <a:pPr algn="ctr"/>
                      <a:r>
                        <a:rPr lang="en-IN" sz="1800" b="0" kern="1200" dirty="0">
                          <a:solidFill>
                            <a:schemeClr val="tx1"/>
                          </a:solidFill>
                          <a:effectLst/>
                          <a:latin typeface="Times New Roman" panose="02020603050405020304" pitchFamily="18" charset="0"/>
                          <a:ea typeface="+mn-ea"/>
                          <a:cs typeface="Times New Roman" panose="02020603050405020304" pitchFamily="18" charset="0"/>
                        </a:rPr>
                        <a:t> </a:t>
                      </a:r>
                      <a:r>
                        <a:rPr lang="en-IN" sz="1800" b="0" kern="1200" dirty="0" smtClean="0">
                          <a:solidFill>
                            <a:schemeClr val="tx1"/>
                          </a:solidFill>
                          <a:effectLst/>
                          <a:latin typeface="Times New Roman" panose="02020603050405020304" pitchFamily="18" charset="0"/>
                          <a:ea typeface="+mn-ea"/>
                          <a:cs typeface="Times New Roman" panose="02020603050405020304" pitchFamily="18" charset="0"/>
                        </a:rPr>
                        <a:t>JOURNAL,2018</a:t>
                      </a:r>
                      <a:endParaRPr lang="en-IN" sz="1800" b="0"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US" sz="1800" b="0" kern="1200" dirty="0">
                        <a:solidFill>
                          <a:schemeClr val="tx1"/>
                        </a:solidFill>
                        <a:effectLst/>
                        <a:latin typeface="Times New Roman" panose="02020603050405020304" pitchFamily="18" charset="0"/>
                        <a:ea typeface="+mn-ea"/>
                        <a:cs typeface="Times New Roman" panose="02020603050405020304" pitchFamily="18" charset="0"/>
                      </a:endParaRPr>
                    </a:p>
                  </a:txBody>
                  <a:tcPr/>
                </a:tc>
                <a:tc>
                  <a:txBody>
                    <a:bodyPr/>
                    <a:lstStyle/>
                    <a:p>
                      <a:pPr algn="ctr"/>
                      <a:r>
                        <a:rPr lang="en-IN" sz="1800" b="0" kern="1200" dirty="0" smtClean="0">
                          <a:solidFill>
                            <a:schemeClr val="tx1"/>
                          </a:solidFill>
                          <a:effectLst/>
                          <a:latin typeface="Times New Roman" panose="02020603050405020304" pitchFamily="18" charset="0"/>
                          <a:ea typeface="+mn-ea"/>
                          <a:cs typeface="Times New Roman" panose="02020603050405020304" pitchFamily="18" charset="0"/>
                        </a:rPr>
                        <a:t>M. J. H. Mughal</a:t>
                      </a:r>
                      <a:endParaRPr lang="it-IT" sz="1800" b="0" kern="1200" dirty="0">
                        <a:solidFill>
                          <a:schemeClr val="tx1"/>
                        </a:solidFill>
                        <a:effectLst/>
                        <a:latin typeface="Times New Roman" panose="02020603050405020304" pitchFamily="18" charset="0"/>
                        <a:ea typeface="+mn-ea"/>
                        <a:cs typeface="Times New Roman" panose="02020603050405020304" pitchFamily="18" charset="0"/>
                      </a:endParaRPr>
                    </a:p>
                  </a:txBody>
                  <a:tcPr/>
                </a:tc>
                <a:tc>
                  <a:txBody>
                    <a:bodyPr/>
                    <a:lstStyle/>
                    <a:p>
                      <a:pPr algn="ctr"/>
                      <a:r>
                        <a:rPr lang="en-IN" sz="1800" b="0" kern="1200" dirty="0" smtClean="0">
                          <a:solidFill>
                            <a:schemeClr val="tx1"/>
                          </a:solidFill>
                          <a:effectLst/>
                          <a:latin typeface="Times New Roman" panose="02020603050405020304" pitchFamily="18" charset="0"/>
                          <a:ea typeface="+mn-ea"/>
                          <a:cs typeface="Times New Roman" panose="02020603050405020304" pitchFamily="18" charset="0"/>
                        </a:rPr>
                        <a:t>Data mining: Web data mining techniques, tools and algorithms: An overview</a:t>
                      </a:r>
                      <a:endParaRPr lang="it-IT" sz="1800" b="0" kern="1200" dirty="0">
                        <a:solidFill>
                          <a:schemeClr val="tx1"/>
                        </a:solidFill>
                        <a:effectLst/>
                        <a:latin typeface="Times New Roman" panose="02020603050405020304" pitchFamily="18" charset="0"/>
                        <a:ea typeface="+mn-ea"/>
                        <a:cs typeface="Times New Roman" panose="02020603050405020304" pitchFamily="18" charset="0"/>
                      </a:endParaRPr>
                    </a:p>
                  </a:txBody>
                  <a:tcPr/>
                </a:tc>
                <a:tc>
                  <a:txBody>
                    <a:bodyPr/>
                    <a:lstStyle/>
                    <a:p>
                      <a:pPr algn="ctr"/>
                      <a:r>
                        <a:rPr lang="en-IN" sz="1800" b="0" kern="1200" dirty="0" smtClean="0">
                          <a:solidFill>
                            <a:schemeClr val="tx1"/>
                          </a:solidFill>
                          <a:effectLst/>
                          <a:latin typeface="Times New Roman" panose="02020603050405020304" pitchFamily="18" charset="0"/>
                          <a:ea typeface="+mn-ea"/>
                          <a:cs typeface="Times New Roman" panose="02020603050405020304" pitchFamily="18" charset="0"/>
                        </a:rPr>
                        <a:t>M. J. H. Mughal concluded that using different techniques, tools, approaches, algorithms for discover information from huge bulks of data over the web performed well.</a:t>
                      </a:r>
                      <a:endParaRPr lang="en-IN" sz="1800" b="0" kern="1200" dirty="0">
                        <a:solidFill>
                          <a:schemeClr val="tx1"/>
                        </a:solidFill>
                        <a:effectLst/>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xmlns="" val="10001"/>
                  </a:ext>
                </a:extLst>
              </a:tr>
              <a:tr h="2440351">
                <a:tc>
                  <a:txBody>
                    <a:bodyPr/>
                    <a:lstStyle/>
                    <a:p>
                      <a:pPr algn="ctr"/>
                      <a:r>
                        <a:rPr lang="en-US" sz="2000" dirty="0">
                          <a:latin typeface="Times New Roman" panose="02020603050405020304" pitchFamily="18" charset="0"/>
                          <a:cs typeface="Times New Roman" panose="02020603050405020304" pitchFamily="18" charset="0"/>
                        </a:rPr>
                        <a:t>4</a:t>
                      </a:r>
                    </a:p>
                  </a:txBody>
                  <a:tcPr/>
                </a:tc>
                <a:tc>
                  <a:txBody>
                    <a:bodyPr/>
                    <a:lstStyle/>
                    <a:p>
                      <a:pPr algn="ctr"/>
                      <a:r>
                        <a:rPr lang="en-IN" sz="1800" b="0" kern="1200" dirty="0">
                          <a:solidFill>
                            <a:schemeClr val="tx1"/>
                          </a:solidFill>
                          <a:effectLst/>
                          <a:latin typeface="Times New Roman" panose="02020603050405020304" pitchFamily="18" charset="0"/>
                          <a:ea typeface="+mn-ea"/>
                          <a:cs typeface="Times New Roman" panose="02020603050405020304" pitchFamily="18" charset="0"/>
                        </a:rPr>
                        <a:t> </a:t>
                      </a:r>
                      <a:r>
                        <a:rPr lang="en-IN" sz="1800" b="0" kern="1200" dirty="0" smtClean="0">
                          <a:solidFill>
                            <a:schemeClr val="tx1"/>
                          </a:solidFill>
                          <a:effectLst/>
                          <a:latin typeface="Times New Roman" panose="02020603050405020304" pitchFamily="18" charset="0"/>
                          <a:ea typeface="+mn-ea"/>
                          <a:cs typeface="Times New Roman" panose="02020603050405020304" pitchFamily="18" charset="0"/>
                        </a:rPr>
                        <a:t>JOURNAL,2018</a:t>
                      </a:r>
                    </a:p>
                    <a:p>
                      <a:pPr algn="ctr"/>
                      <a:endParaRPr lang="en-US" sz="1800" b="0" kern="1200" dirty="0">
                        <a:solidFill>
                          <a:schemeClr val="tx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800" b="0" kern="1200" dirty="0" smtClean="0">
                          <a:solidFill>
                            <a:schemeClr val="tx1"/>
                          </a:solidFill>
                          <a:effectLst/>
                          <a:latin typeface="Times New Roman" panose="02020603050405020304" pitchFamily="18" charset="0"/>
                          <a:ea typeface="+mn-ea"/>
                          <a:cs typeface="Times New Roman" panose="02020603050405020304" pitchFamily="18" charset="0"/>
                        </a:rPr>
                        <a:t>C. C. Aggarwal</a:t>
                      </a:r>
                      <a:endParaRPr lang="en-US" sz="1800" b="0" kern="1200" dirty="0">
                        <a:solidFill>
                          <a:schemeClr val="tx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800" b="0" kern="1200" dirty="0" smtClean="0">
                          <a:solidFill>
                            <a:schemeClr val="tx1"/>
                          </a:solidFill>
                          <a:effectLst/>
                          <a:latin typeface="Times New Roman" panose="02020603050405020304" pitchFamily="18" charset="0"/>
                          <a:ea typeface="+mn-ea"/>
                          <a:cs typeface="Times New Roman" panose="02020603050405020304" pitchFamily="18" charset="0"/>
                        </a:rPr>
                        <a:t>Opinion mining and sentiment analysis,” in Machine Learning for Text.</a:t>
                      </a:r>
                      <a:endParaRPr lang="en-US" sz="1800" b="0" kern="1200" dirty="0">
                        <a:solidFill>
                          <a:schemeClr val="tx1"/>
                        </a:solidFill>
                        <a:effectLst/>
                        <a:latin typeface="Times New Roman" panose="02020603050405020304" pitchFamily="18" charset="0"/>
                        <a:ea typeface="+mn-ea"/>
                        <a:cs typeface="Times New Roman" panose="02020603050405020304" pitchFamily="18" charset="0"/>
                      </a:endParaRPr>
                    </a:p>
                  </a:txBody>
                  <a:tcPr/>
                </a:tc>
                <a:tc>
                  <a:txBody>
                    <a:bodyPr/>
                    <a:lstStyle/>
                    <a:p>
                      <a:pPr algn="ctr"/>
                      <a:r>
                        <a:rPr lang="en-IN" sz="1800" b="0" kern="1200" dirty="0" smtClean="0">
                          <a:solidFill>
                            <a:schemeClr val="tx1"/>
                          </a:solidFill>
                          <a:effectLst/>
                          <a:latin typeface="Times New Roman" panose="02020603050405020304" pitchFamily="18" charset="0"/>
                          <a:ea typeface="+mn-ea"/>
                          <a:cs typeface="Times New Roman" panose="02020603050405020304" pitchFamily="18" charset="0"/>
                        </a:rPr>
                        <a:t>C. C. Aggarwal defined problem of opinion mining and sentiment analysis as the computational analytics associated with such text.</a:t>
                      </a:r>
                      <a:endParaRPr lang="en-IN" sz="1800" b="0" kern="1200" dirty="0">
                        <a:solidFill>
                          <a:schemeClr val="tx1"/>
                        </a:solidFill>
                        <a:effectLst/>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3118694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557320277"/>
              </p:ext>
            </p:extLst>
          </p:nvPr>
        </p:nvGraphicFramePr>
        <p:xfrm>
          <a:off x="377768" y="461713"/>
          <a:ext cx="11651368" cy="5215214"/>
        </p:xfrm>
        <a:graphic>
          <a:graphicData uri="http://schemas.openxmlformats.org/drawingml/2006/table">
            <a:tbl>
              <a:tblPr firstRow="1" bandRow="1">
                <a:tableStyleId>{5940675A-B579-460E-94D1-54222C63F5DA}</a:tableStyleId>
              </a:tblPr>
              <a:tblGrid>
                <a:gridCol w="639474">
                  <a:extLst>
                    <a:ext uri="{9D8B030D-6E8A-4147-A177-3AD203B41FA5}">
                      <a16:colId xmlns:a16="http://schemas.microsoft.com/office/drawing/2014/main" xmlns="" val="20000"/>
                    </a:ext>
                  </a:extLst>
                </a:gridCol>
                <a:gridCol w="2506682">
                  <a:extLst>
                    <a:ext uri="{9D8B030D-6E8A-4147-A177-3AD203B41FA5}">
                      <a16:colId xmlns:a16="http://schemas.microsoft.com/office/drawing/2014/main" xmlns="" val="20001"/>
                    </a:ext>
                  </a:extLst>
                </a:gridCol>
                <a:gridCol w="1921532">
                  <a:extLst>
                    <a:ext uri="{9D8B030D-6E8A-4147-A177-3AD203B41FA5}">
                      <a16:colId xmlns:a16="http://schemas.microsoft.com/office/drawing/2014/main" xmlns="" val="20002"/>
                    </a:ext>
                  </a:extLst>
                </a:gridCol>
                <a:gridCol w="2621280">
                  <a:extLst>
                    <a:ext uri="{9D8B030D-6E8A-4147-A177-3AD203B41FA5}">
                      <a16:colId xmlns:a16="http://schemas.microsoft.com/office/drawing/2014/main" xmlns="" val="20003"/>
                    </a:ext>
                  </a:extLst>
                </a:gridCol>
                <a:gridCol w="3962400">
                  <a:extLst>
                    <a:ext uri="{9D8B030D-6E8A-4147-A177-3AD203B41FA5}">
                      <a16:colId xmlns:a16="http://schemas.microsoft.com/office/drawing/2014/main" xmlns="" val="20004"/>
                    </a:ext>
                  </a:extLst>
                </a:gridCol>
              </a:tblGrid>
              <a:tr h="732591">
                <a:tc>
                  <a:txBody>
                    <a:bodyPr/>
                    <a:lstStyle/>
                    <a:p>
                      <a:pPr algn="ctr"/>
                      <a:r>
                        <a:rPr lang="en-US" sz="2000" b="1" dirty="0">
                          <a:latin typeface="Times New Roman" panose="02020603050405020304" pitchFamily="18" charset="0"/>
                          <a:cs typeface="Times New Roman" panose="02020603050405020304" pitchFamily="18" charset="0"/>
                        </a:rPr>
                        <a:t>S. NO</a:t>
                      </a:r>
                    </a:p>
                  </a:txBody>
                  <a:tcPr/>
                </a:tc>
                <a:tc>
                  <a:txBody>
                    <a:bodyPr/>
                    <a:lstStyle/>
                    <a:p>
                      <a:pPr algn="ctr"/>
                      <a:r>
                        <a:rPr lang="en-US" sz="2000" b="1" dirty="0">
                          <a:latin typeface="Times New Roman" panose="02020603050405020304" pitchFamily="18" charset="0"/>
                          <a:cs typeface="Times New Roman" panose="02020603050405020304" pitchFamily="18" charset="0"/>
                        </a:rPr>
                        <a:t>Journal Type </a:t>
                      </a:r>
                      <a:r>
                        <a:rPr lang="en-US" sz="2000" b="1" baseline="0" dirty="0">
                          <a:latin typeface="Times New Roman" panose="02020603050405020304" pitchFamily="18" charset="0"/>
                          <a:cs typeface="Times New Roman" panose="02020603050405020304" pitchFamily="18" charset="0"/>
                        </a:rPr>
                        <a:t>with year</a:t>
                      </a:r>
                      <a:endParaRPr lang="en-US" sz="2000" b="1" dirty="0">
                        <a:latin typeface="Times New Roman" panose="02020603050405020304" pitchFamily="18" charset="0"/>
                        <a:cs typeface="Times New Roman" panose="02020603050405020304" pitchFamily="18" charset="0"/>
                      </a:endParaRPr>
                    </a:p>
                  </a:txBody>
                  <a:tcPr/>
                </a:tc>
                <a:tc>
                  <a:txBody>
                    <a:bodyPr/>
                    <a:lstStyle/>
                    <a:p>
                      <a:pPr algn="ctr"/>
                      <a:r>
                        <a:rPr lang="en-US" sz="2000" b="1" dirty="0">
                          <a:latin typeface="Times New Roman" panose="02020603050405020304" pitchFamily="18" charset="0"/>
                          <a:cs typeface="Times New Roman" panose="02020603050405020304" pitchFamily="18" charset="0"/>
                        </a:rPr>
                        <a:t>Authors</a:t>
                      </a:r>
                    </a:p>
                  </a:txBody>
                  <a:tcPr/>
                </a:tc>
                <a:tc>
                  <a:txBody>
                    <a:bodyPr/>
                    <a:lstStyle/>
                    <a:p>
                      <a:pPr algn="ctr"/>
                      <a:r>
                        <a:rPr lang="en-US" sz="2000" b="1" dirty="0">
                          <a:latin typeface="Times New Roman" panose="02020603050405020304" pitchFamily="18" charset="0"/>
                          <a:cs typeface="Times New Roman" panose="02020603050405020304" pitchFamily="18" charset="0"/>
                        </a:rPr>
                        <a:t>Title</a:t>
                      </a:r>
                    </a:p>
                  </a:txBody>
                  <a:tcPr/>
                </a:tc>
                <a:tc>
                  <a:txBody>
                    <a:bodyPr/>
                    <a:lstStyle/>
                    <a:p>
                      <a:pPr algn="ctr"/>
                      <a:r>
                        <a:rPr lang="en-US" sz="2000" b="1" dirty="0">
                          <a:latin typeface="Times New Roman" panose="02020603050405020304" pitchFamily="18" charset="0"/>
                          <a:cs typeface="Times New Roman" panose="02020603050405020304" pitchFamily="18" charset="0"/>
                        </a:rPr>
                        <a:t>Outcomes</a:t>
                      </a:r>
                    </a:p>
                  </a:txBody>
                  <a:tcPr/>
                </a:tc>
                <a:extLst>
                  <a:ext uri="{0D108BD9-81ED-4DB2-BD59-A6C34878D82A}">
                    <a16:rowId xmlns:a16="http://schemas.microsoft.com/office/drawing/2014/main" xmlns="" val="10000"/>
                  </a:ext>
                </a:extLst>
              </a:tr>
              <a:tr h="2042272">
                <a:tc>
                  <a:txBody>
                    <a:bodyPr/>
                    <a:lstStyle/>
                    <a:p>
                      <a:pPr algn="ctr"/>
                      <a:r>
                        <a:rPr lang="en-US" sz="2000" dirty="0">
                          <a:latin typeface="Times New Roman" panose="02020603050405020304" pitchFamily="18" charset="0"/>
                          <a:cs typeface="Times New Roman" panose="02020603050405020304" pitchFamily="18" charset="0"/>
                        </a:rPr>
                        <a:t>5</a:t>
                      </a:r>
                    </a:p>
                  </a:txBody>
                  <a:tcPr/>
                </a:tc>
                <a:tc>
                  <a:txBody>
                    <a:bodyPr/>
                    <a:lstStyle/>
                    <a:p>
                      <a:pPr algn="ctr"/>
                      <a:r>
                        <a:rPr lang="en-IN" sz="1800" b="0" kern="1200" dirty="0">
                          <a:solidFill>
                            <a:schemeClr val="tx1"/>
                          </a:solidFill>
                          <a:effectLst/>
                          <a:latin typeface="Times New Roman" panose="02020603050405020304" pitchFamily="18" charset="0"/>
                          <a:ea typeface="+mn-ea"/>
                          <a:cs typeface="Times New Roman" panose="02020603050405020304" pitchFamily="18" charset="0"/>
                        </a:rPr>
                        <a:t> </a:t>
                      </a:r>
                      <a:r>
                        <a:rPr lang="en-IN" sz="1800" b="0" kern="1200" dirty="0" smtClean="0">
                          <a:solidFill>
                            <a:schemeClr val="tx1"/>
                          </a:solidFill>
                          <a:effectLst/>
                          <a:latin typeface="Times New Roman" panose="02020603050405020304" pitchFamily="18" charset="0"/>
                          <a:ea typeface="+mn-ea"/>
                          <a:cs typeface="Times New Roman" panose="02020603050405020304" pitchFamily="18" charset="0"/>
                        </a:rPr>
                        <a:t>JOURNAL,2013</a:t>
                      </a:r>
                    </a:p>
                    <a:p>
                      <a:pPr algn="ctr"/>
                      <a:endParaRPr lang="en-US" sz="1800" b="0" kern="1200" dirty="0">
                        <a:solidFill>
                          <a:schemeClr val="tx1"/>
                        </a:solidFill>
                        <a:effectLst/>
                        <a:latin typeface="Times New Roman" panose="02020603050405020304" pitchFamily="18" charset="0"/>
                        <a:ea typeface="+mn-ea"/>
                        <a:cs typeface="Times New Roman" panose="02020603050405020304" pitchFamily="18" charset="0"/>
                      </a:endParaRPr>
                    </a:p>
                  </a:txBody>
                  <a:tcPr/>
                </a:tc>
                <a:tc>
                  <a:txBody>
                    <a:bodyPr/>
                    <a:lstStyle/>
                    <a:p>
                      <a:pPr algn="ctr"/>
                      <a:r>
                        <a:rPr lang="en-IN" sz="1800" b="0" kern="1200" dirty="0" smtClean="0">
                          <a:solidFill>
                            <a:schemeClr val="tx1"/>
                          </a:solidFill>
                          <a:effectLst/>
                          <a:latin typeface="Times New Roman" panose="02020603050405020304" pitchFamily="18" charset="0"/>
                          <a:ea typeface="+mn-ea"/>
                          <a:cs typeface="Times New Roman" panose="02020603050405020304" pitchFamily="18" charset="0"/>
                        </a:rPr>
                        <a:t>A. Mukherjee, V. Venkataraman, B. Liu, and N. Glance</a:t>
                      </a:r>
                      <a:endParaRPr lang="it-IT" sz="1800" b="0" kern="1200" dirty="0">
                        <a:solidFill>
                          <a:schemeClr val="tx1"/>
                        </a:solidFill>
                        <a:effectLst/>
                        <a:latin typeface="Times New Roman" panose="02020603050405020304" pitchFamily="18" charset="0"/>
                        <a:ea typeface="+mn-ea"/>
                        <a:cs typeface="Times New Roman" panose="02020603050405020304" pitchFamily="18" charset="0"/>
                      </a:endParaRPr>
                    </a:p>
                  </a:txBody>
                  <a:tcPr/>
                </a:tc>
                <a:tc>
                  <a:txBody>
                    <a:bodyPr/>
                    <a:lstStyle/>
                    <a:p>
                      <a:pPr marL="0" algn="ctr" defTabSz="457200" rtl="0" eaLnBrk="1" latinLnBrk="0" hangingPunct="1"/>
                      <a:r>
                        <a:rPr lang="en-IN" sz="1800" b="0" kern="1200" dirty="0" smtClean="0">
                          <a:solidFill>
                            <a:schemeClr val="tx1"/>
                          </a:solidFill>
                          <a:effectLst/>
                          <a:latin typeface="Times New Roman" panose="02020603050405020304" pitchFamily="18" charset="0"/>
                          <a:ea typeface="+mn-ea"/>
                          <a:cs typeface="Times New Roman" panose="02020603050405020304" pitchFamily="18" charset="0"/>
                        </a:rPr>
                        <a:t>What yelp fake review filter might be doing</a:t>
                      </a:r>
                      <a:endParaRPr lang="en-US" sz="1800" b="0" kern="1200" dirty="0">
                        <a:solidFill>
                          <a:schemeClr val="tx1"/>
                        </a:solidFill>
                        <a:effectLst/>
                        <a:latin typeface="Times New Roman" panose="02020603050405020304" pitchFamily="18" charset="0"/>
                        <a:ea typeface="+mn-ea"/>
                        <a:cs typeface="Times New Roman" panose="02020603050405020304" pitchFamily="18" charset="0"/>
                      </a:endParaRPr>
                    </a:p>
                  </a:txBody>
                  <a:tcPr/>
                </a:tc>
                <a:tc>
                  <a:txBody>
                    <a:bodyPr/>
                    <a:lstStyle/>
                    <a:p>
                      <a:pPr algn="ctr"/>
                      <a:r>
                        <a:rPr lang="en-IN" sz="1800" b="0" kern="1200" dirty="0" smtClean="0">
                          <a:solidFill>
                            <a:schemeClr val="tx1"/>
                          </a:solidFill>
                          <a:effectLst/>
                          <a:latin typeface="Times New Roman" panose="02020603050405020304" pitchFamily="18" charset="0"/>
                          <a:ea typeface="+mn-ea"/>
                          <a:cs typeface="Times New Roman" panose="02020603050405020304" pitchFamily="18" charset="0"/>
                        </a:rPr>
                        <a:t>Analysed experimental results allow us to postulate that Yelp’s filtering is reasonable and its filtering algorithm seems to be correlated with abnormal spamming behaviours.</a:t>
                      </a:r>
                      <a:endParaRPr lang="en-IN" sz="1800" b="0" kern="1200" dirty="0">
                        <a:solidFill>
                          <a:schemeClr val="tx1"/>
                        </a:solidFill>
                        <a:effectLst/>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xmlns="" val="10001"/>
                  </a:ext>
                </a:extLst>
              </a:tr>
              <a:tr h="2440351">
                <a:tc>
                  <a:txBody>
                    <a:bodyPr/>
                    <a:lstStyle/>
                    <a:p>
                      <a:pPr algn="ctr"/>
                      <a:r>
                        <a:rPr lang="en-US" sz="2000" dirty="0">
                          <a:latin typeface="Times New Roman" panose="02020603050405020304" pitchFamily="18" charset="0"/>
                          <a:cs typeface="Times New Roman" panose="02020603050405020304" pitchFamily="18" charset="0"/>
                        </a:rPr>
                        <a:t>6</a:t>
                      </a:r>
                    </a:p>
                  </a:txBody>
                  <a:tcPr/>
                </a:tc>
                <a:tc>
                  <a:txBody>
                    <a:bodyPr/>
                    <a:lstStyle/>
                    <a:p>
                      <a:pPr algn="ctr"/>
                      <a:r>
                        <a:rPr lang="en-IN" sz="1800" b="0" kern="1200" dirty="0" smtClean="0">
                          <a:solidFill>
                            <a:schemeClr val="tx1"/>
                          </a:solidFill>
                          <a:effectLst/>
                          <a:latin typeface="Times New Roman" panose="02020603050405020304" pitchFamily="18" charset="0"/>
                          <a:ea typeface="+mn-ea"/>
                          <a:cs typeface="Times New Roman" panose="02020603050405020304" pitchFamily="18" charset="0"/>
                        </a:rPr>
                        <a:t>JOURNAL,2007</a:t>
                      </a:r>
                      <a:endParaRPr lang="en-IN" sz="1800" b="0" kern="1200" dirty="0">
                        <a:solidFill>
                          <a:schemeClr val="tx1"/>
                        </a:solidFill>
                        <a:effectLst/>
                        <a:latin typeface="Times New Roman" panose="02020603050405020304" pitchFamily="18" charset="0"/>
                        <a:ea typeface="+mn-ea"/>
                        <a:cs typeface="Times New Roman" panose="02020603050405020304" pitchFamily="18" charset="0"/>
                      </a:endParaRPr>
                    </a:p>
                    <a:p>
                      <a:pPr algn="ctr"/>
                      <a:endParaRPr lang="en-US" sz="1800" b="0" kern="1200" dirty="0">
                        <a:solidFill>
                          <a:schemeClr val="tx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800" b="0" kern="1200" dirty="0" smtClean="0">
                          <a:solidFill>
                            <a:schemeClr val="tx1"/>
                          </a:solidFill>
                          <a:effectLst/>
                          <a:latin typeface="Times New Roman" panose="02020603050405020304" pitchFamily="18" charset="0"/>
                          <a:ea typeface="+mn-ea"/>
                          <a:cs typeface="Times New Roman" panose="02020603050405020304" pitchFamily="18" charset="0"/>
                        </a:rPr>
                        <a:t>] N. Jindal and B. Liu</a:t>
                      </a:r>
                      <a:endParaRPr lang="en-US" sz="1800" b="0" kern="1200" dirty="0">
                        <a:solidFill>
                          <a:schemeClr val="tx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800" b="0" kern="1200" dirty="0" smtClean="0">
                          <a:solidFill>
                            <a:schemeClr val="tx1"/>
                          </a:solidFill>
                          <a:effectLst/>
                          <a:latin typeface="Times New Roman" panose="02020603050405020304" pitchFamily="18" charset="0"/>
                          <a:ea typeface="+mn-ea"/>
                          <a:cs typeface="Times New Roman" panose="02020603050405020304" pitchFamily="18" charset="0"/>
                        </a:rPr>
                        <a:t>Review spam detection</a:t>
                      </a:r>
                      <a:endParaRPr lang="en-US" sz="1800" b="0" kern="1200" dirty="0">
                        <a:solidFill>
                          <a:schemeClr val="tx1"/>
                        </a:solidFill>
                        <a:effectLst/>
                        <a:latin typeface="Times New Roman" panose="02020603050405020304" pitchFamily="18" charset="0"/>
                        <a:ea typeface="+mn-ea"/>
                        <a:cs typeface="Times New Roman" panose="02020603050405020304" pitchFamily="18" charset="0"/>
                      </a:endParaRPr>
                    </a:p>
                  </a:txBody>
                  <a:tcPr/>
                </a:tc>
                <a:tc>
                  <a:txBody>
                    <a:bodyPr/>
                    <a:lstStyle/>
                    <a:p>
                      <a:pPr algn="ctr"/>
                      <a:r>
                        <a:rPr lang="en-IN" sz="1800" b="0" kern="1200" dirty="0" smtClean="0">
                          <a:solidFill>
                            <a:schemeClr val="tx1"/>
                          </a:solidFill>
                          <a:effectLst/>
                          <a:latin typeface="Times New Roman" panose="02020603050405020304" pitchFamily="18" charset="0"/>
                          <a:ea typeface="+mn-ea"/>
                          <a:cs typeface="Times New Roman" panose="02020603050405020304" pitchFamily="18" charset="0"/>
                        </a:rPr>
                        <a:t>They make an attempt to study review spam and spam detection. To the best of our knowledge, there is still no reported study on this problem.</a:t>
                      </a:r>
                      <a:endParaRPr lang="en-IN" sz="1800" b="0" kern="1200" dirty="0">
                        <a:solidFill>
                          <a:schemeClr val="tx1"/>
                        </a:solidFill>
                        <a:effectLst/>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402131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58551" y="791570"/>
            <a:ext cx="4816207" cy="1143000"/>
          </a:xfrm>
        </p:spPr>
        <p:txBody>
          <a:bodyPr>
            <a:normAutofit fontScale="90000"/>
          </a:bodyPr>
          <a:lstStyle/>
          <a:p>
            <a:pPr algn="ctr"/>
            <a:r>
              <a:rPr lang="en-US" sz="3600" b="1" dirty="0">
                <a:latin typeface="Times New Roman" panose="02020603050405020304" pitchFamily="18" charset="0"/>
                <a:cs typeface="Times New Roman" panose="02020603050405020304" pitchFamily="18" charset="0"/>
              </a:rPr>
              <a:t>EXISTING METHOD</a:t>
            </a:r>
            <a:r>
              <a:rPr lang="en-US" altLang="en-US" sz="3600" b="1" dirty="0">
                <a:latin typeface="Times New Roman" panose="02020603050405020304" pitchFamily="18" charset="0"/>
                <a:cs typeface="Times New Roman" panose="02020603050405020304" pitchFamily="18" charset="0"/>
              </a:rPr>
              <a:t/>
            </a:r>
            <a:br>
              <a:rPr lang="en-US" altLang="en-US" sz="3600" b="1" dirty="0">
                <a:latin typeface="Times New Roman" panose="02020603050405020304" pitchFamily="18" charset="0"/>
                <a:cs typeface="Times New Roman" panose="02020603050405020304" pitchFamily="18" charset="0"/>
              </a:rPr>
            </a:br>
            <a:endParaRPr lang="en-US" sz="3600" b="1" dirty="0">
              <a:latin typeface="Times New Roman" pitchFamily="18" charset="0"/>
              <a:cs typeface="Times New Roman" pitchFamily="18" charset="0"/>
            </a:endParaRPr>
          </a:p>
        </p:txBody>
      </p:sp>
      <p:sp>
        <p:nvSpPr>
          <p:cNvPr id="3" name="Content Placeholder 2"/>
          <p:cNvSpPr>
            <a:spLocks noGrp="1"/>
          </p:cNvSpPr>
          <p:nvPr>
            <p:ph idx="1"/>
          </p:nvPr>
        </p:nvSpPr>
        <p:spPr>
          <a:xfrm>
            <a:off x="273577" y="2398594"/>
            <a:ext cx="11354936" cy="3667836"/>
          </a:xfrm>
        </p:spPr>
        <p:txBody>
          <a:bodyPr>
            <a:normAutofit/>
          </a:bodyPr>
          <a:lstStyle/>
          <a:p>
            <a:pPr algn="just">
              <a:lnSpc>
                <a:spcPct val="150000"/>
              </a:lnSpc>
            </a:pPr>
            <a:r>
              <a:rPr lang="en-IN" dirty="0">
                <a:latin typeface="Times New Roman" panose="02020603050405020304" pitchFamily="18" charset="0"/>
                <a:cs typeface="Times New Roman" panose="02020603050405020304" pitchFamily="18" charset="0"/>
              </a:rPr>
              <a:t>The increasing growth of machine learning, computer techniques divided into traditional methods and machine learning methods. </a:t>
            </a:r>
            <a:endParaRPr lang="en-IN" dirty="0" smtClean="0">
              <a:latin typeface="Times New Roman" panose="02020603050405020304" pitchFamily="18" charset="0"/>
              <a:cs typeface="Times New Roman" panose="02020603050405020304" pitchFamily="18" charset="0"/>
            </a:endParaRPr>
          </a:p>
          <a:p>
            <a:pPr algn="just">
              <a:lnSpc>
                <a:spcPct val="150000"/>
              </a:lnSpc>
            </a:pPr>
            <a:r>
              <a:rPr lang="en-IN" dirty="0" smtClean="0">
                <a:latin typeface="Times New Roman" panose="02020603050405020304" pitchFamily="18" charset="0"/>
                <a:cs typeface="Times New Roman" panose="02020603050405020304" pitchFamily="18" charset="0"/>
              </a:rPr>
              <a:t>This </a:t>
            </a:r>
            <a:r>
              <a:rPr lang="en-IN" dirty="0">
                <a:latin typeface="Times New Roman" panose="02020603050405020304" pitchFamily="18" charset="0"/>
                <a:cs typeface="Times New Roman" panose="02020603050405020304" pitchFamily="18" charset="0"/>
              </a:rPr>
              <a:t>section describes the related works of fake review detections and how machine learning methods are better than traditional methods. </a:t>
            </a:r>
            <a:endParaRPr lang="en-IN" dirty="0" smtClean="0">
              <a:latin typeface="Times New Roman" panose="02020603050405020304" pitchFamily="18" charset="0"/>
              <a:cs typeface="Times New Roman" panose="02020603050405020304" pitchFamily="18" charset="0"/>
            </a:endParaRPr>
          </a:p>
          <a:p>
            <a:pPr algn="just">
              <a:lnSpc>
                <a:spcPct val="150000"/>
              </a:lnSpc>
            </a:pPr>
            <a:r>
              <a:rPr lang="en-IN" dirty="0" smtClean="0">
                <a:latin typeface="Times New Roman" panose="02020603050405020304" pitchFamily="18" charset="0"/>
                <a:cs typeface="Times New Roman" panose="02020603050405020304" pitchFamily="18" charset="0"/>
              </a:rPr>
              <a:t>The </a:t>
            </a:r>
            <a:r>
              <a:rPr lang="en-IN" dirty="0">
                <a:latin typeface="Times New Roman" panose="02020603050405020304" pitchFamily="18" charset="0"/>
                <a:cs typeface="Times New Roman" panose="02020603050405020304" pitchFamily="18" charset="0"/>
              </a:rPr>
              <a:t>existing method in this project have a certain flow and also RF is used for model development. But it requires large memory and result is not accurate.</a:t>
            </a:r>
            <a:endParaRPr lang="en-IN"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5624</TotalTime>
  <Words>2707</Words>
  <Application>Microsoft Office PowerPoint</Application>
  <PresentationFormat>Widescreen</PresentationFormat>
  <Paragraphs>220</Paragraphs>
  <Slides>54</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Arial</vt:lpstr>
      <vt:lpstr>Calibri</vt:lpstr>
      <vt:lpstr>Century Gothic</vt:lpstr>
      <vt:lpstr>Droid Sans Fallback</vt:lpstr>
      <vt:lpstr>Times New Roman</vt:lpstr>
      <vt:lpstr>Wingdings 3</vt:lpstr>
      <vt:lpstr>Ion</vt:lpstr>
      <vt:lpstr>PowerPoint Presentation</vt:lpstr>
      <vt:lpstr>INDEX</vt:lpstr>
      <vt:lpstr>ABSTRACT</vt:lpstr>
      <vt:lpstr>INTRODUCTION</vt:lpstr>
      <vt:lpstr>PowerPoint Presentation</vt:lpstr>
      <vt:lpstr>LITERATURE SURVEY</vt:lpstr>
      <vt:lpstr>PowerPoint Presentation</vt:lpstr>
      <vt:lpstr>PowerPoint Presentation</vt:lpstr>
      <vt:lpstr>EXISTING METHOD </vt:lpstr>
      <vt:lpstr>DISADVANTAGES</vt:lpstr>
      <vt:lpstr>PROPOSED SYSTEM</vt:lpstr>
      <vt:lpstr>PowerPoint Presentation</vt:lpstr>
      <vt:lpstr>ADVANTAGES</vt:lpstr>
      <vt:lpstr>IMPLEMENTATION </vt:lpstr>
      <vt:lpstr>MODULES</vt:lpstr>
      <vt:lpstr>MODULES</vt:lpstr>
      <vt:lpstr>ALGORITHMS</vt:lpstr>
      <vt:lpstr>PowerPoint Presentation</vt:lpstr>
      <vt:lpstr>PowerPoint Presentation</vt:lpstr>
      <vt:lpstr>PowerPoint Presentation</vt:lpstr>
      <vt:lpstr>PowerPoint Presentation</vt:lpstr>
      <vt:lpstr>PowerPoint Presentation</vt:lpstr>
      <vt:lpstr>HARDWARE AND SOFTWARE REQUIREMENTS</vt:lpstr>
      <vt:lpstr>PowerPoint Presentation</vt:lpstr>
      <vt:lpstr>ARCHIECTURE</vt:lpstr>
      <vt:lpstr>USE CASE DIAGRAM</vt:lpstr>
      <vt:lpstr>PowerPoint Presentation</vt:lpstr>
      <vt:lpstr>CLASS DIAGRAM</vt:lpstr>
      <vt:lpstr>SEQUENCE DIAGRAM</vt:lpstr>
      <vt:lpstr>PowerPoint Presentation</vt:lpstr>
      <vt:lpstr>COLLABORATION DIAGRAM</vt:lpstr>
      <vt:lpstr>PowerPoint Presentation</vt:lpstr>
      <vt:lpstr>DEPLOYMENT DIAGRAM</vt:lpstr>
      <vt:lpstr>ACTIVITY DIAGRAM</vt:lpstr>
      <vt:lpstr>PowerPoint Presentation</vt:lpstr>
      <vt:lpstr>COMPONENT DIAGRAM</vt:lpstr>
      <vt:lpstr>ER DIAGRAM</vt:lpstr>
      <vt:lpstr>PowerPoint Presentation</vt:lpstr>
      <vt:lpstr>DF DIAGRAM</vt:lpstr>
      <vt:lpstr>PowerPoint Presentation</vt:lpstr>
      <vt:lpstr>PowerPoint Presentation</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FUTURE SCOPE</vt:lpstr>
      <vt:lpstr>REFERENCES</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Keerthana</dc:creator>
  <cp:lastModifiedBy>Moulidhar</cp:lastModifiedBy>
  <cp:revision>317</cp:revision>
  <dcterms:created xsi:type="dcterms:W3CDTF">2020-06-29T09:16:21Z</dcterms:created>
  <dcterms:modified xsi:type="dcterms:W3CDTF">2021-10-18T04:13:14Z</dcterms:modified>
</cp:coreProperties>
</file>